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20"/>
  </p:notesMasterIdLst>
  <p:sldIdLst>
    <p:sldId id="261" r:id="rId2"/>
    <p:sldId id="326" r:id="rId3"/>
    <p:sldId id="330" r:id="rId4"/>
    <p:sldId id="327" r:id="rId5"/>
    <p:sldId id="313" r:id="rId6"/>
    <p:sldId id="314" r:id="rId7"/>
    <p:sldId id="315" r:id="rId8"/>
    <p:sldId id="316" r:id="rId9"/>
    <p:sldId id="331" r:id="rId10"/>
    <p:sldId id="317" r:id="rId11"/>
    <p:sldId id="318" r:id="rId12"/>
    <p:sldId id="319" r:id="rId13"/>
    <p:sldId id="328" r:id="rId14"/>
    <p:sldId id="329" r:id="rId15"/>
    <p:sldId id="322" r:id="rId16"/>
    <p:sldId id="323" r:id="rId17"/>
    <p:sldId id="324" r:id="rId18"/>
    <p:sldId id="30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9256" autoAdjust="0"/>
    <p:restoredTop sz="94660"/>
  </p:normalViewPr>
  <p:slideViewPr>
    <p:cSldViewPr snapToGrid="0">
      <p:cViewPr varScale="1">
        <p:scale>
          <a:sx n="69" d="100"/>
          <a:sy n="69" d="100"/>
        </p:scale>
        <p:origin x="52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2E1901-12AF-40C6-BC62-DEE8EF95084E}" type="doc">
      <dgm:prSet loTypeId="urn:microsoft.com/office/officeart/2005/8/layout/chart3" loCatId="cycle" qsTypeId="urn:microsoft.com/office/officeart/2005/8/quickstyle/simple1" qsCatId="simple" csTypeId="urn:microsoft.com/office/officeart/2005/8/colors/accent1_2" csCatId="accent1" phldr="1"/>
      <dgm:spPr/>
    </dgm:pt>
    <dgm:pt modelId="{D43141E3-5CE1-40FD-B8F3-A464265A23E0}">
      <dgm:prSet phldrT="[Text]"/>
      <dgm:spPr>
        <a:solidFill>
          <a:srgbClr val="00B0F0"/>
        </a:solidFill>
      </dgm:spPr>
      <dgm:t>
        <a:bodyPr/>
        <a:lstStyle/>
        <a:p>
          <a:r>
            <a:rPr lang="en-MY" dirty="0"/>
            <a:t>  </a:t>
          </a:r>
          <a:r>
            <a:rPr lang="en-MY" b="1" dirty="0"/>
            <a:t>FUNCTIONAL VISION</a:t>
          </a:r>
        </a:p>
        <a:p>
          <a:endParaRPr lang="en-MY" b="1" dirty="0"/>
        </a:p>
        <a:p>
          <a:r>
            <a:rPr lang="en-MY" b="1" dirty="0"/>
            <a:t>How the person functions in vision-related activities</a:t>
          </a:r>
        </a:p>
      </dgm:t>
    </dgm:pt>
    <dgm:pt modelId="{DB4005A3-B9EC-43A8-9887-B0A7994DDC31}" type="parTrans" cxnId="{E44903FD-0A6E-4927-8D80-5094216D51FD}">
      <dgm:prSet/>
      <dgm:spPr/>
      <dgm:t>
        <a:bodyPr/>
        <a:lstStyle/>
        <a:p>
          <a:endParaRPr lang="en-MY"/>
        </a:p>
      </dgm:t>
    </dgm:pt>
    <dgm:pt modelId="{CA91E652-8143-4569-AD12-338EAD7E8E9C}" type="sibTrans" cxnId="{E44903FD-0A6E-4927-8D80-5094216D51FD}">
      <dgm:prSet/>
      <dgm:spPr/>
      <dgm:t>
        <a:bodyPr/>
        <a:lstStyle/>
        <a:p>
          <a:endParaRPr lang="en-MY"/>
        </a:p>
      </dgm:t>
    </dgm:pt>
    <dgm:pt modelId="{14EAB999-F0D6-45CC-824F-6CFECF9A02C5}">
      <dgm:prSet phldrT="[Text]" custT="1"/>
      <dgm:spPr>
        <a:solidFill>
          <a:srgbClr val="0000FF"/>
        </a:solidFill>
      </dgm:spPr>
      <dgm:t>
        <a:bodyPr/>
        <a:lstStyle/>
        <a:p>
          <a:r>
            <a:rPr lang="en-MY" sz="1600" b="1" dirty="0"/>
            <a:t>VISUAL FUNCTION</a:t>
          </a:r>
        </a:p>
        <a:p>
          <a:endParaRPr lang="en-MY" sz="1700" b="1" dirty="0"/>
        </a:p>
        <a:p>
          <a:r>
            <a:rPr lang="en-MY" sz="1700" b="1" dirty="0"/>
            <a:t>How the eyes functions</a:t>
          </a:r>
        </a:p>
      </dgm:t>
    </dgm:pt>
    <dgm:pt modelId="{AF6FD503-9C00-4441-A047-4606DBF54E7D}" type="parTrans" cxnId="{FCB3B2E3-9E81-40CF-A28C-FD943C79BE2F}">
      <dgm:prSet/>
      <dgm:spPr/>
      <dgm:t>
        <a:bodyPr/>
        <a:lstStyle/>
        <a:p>
          <a:endParaRPr lang="en-MY"/>
        </a:p>
      </dgm:t>
    </dgm:pt>
    <dgm:pt modelId="{CD57A28E-A89B-4912-A64C-EFAA7AF68883}" type="sibTrans" cxnId="{FCB3B2E3-9E81-40CF-A28C-FD943C79BE2F}">
      <dgm:prSet/>
      <dgm:spPr/>
      <dgm:t>
        <a:bodyPr/>
        <a:lstStyle/>
        <a:p>
          <a:endParaRPr lang="en-MY"/>
        </a:p>
      </dgm:t>
    </dgm:pt>
    <dgm:pt modelId="{D55A65C6-D422-4986-BF33-56005BD6F5F1}" type="pres">
      <dgm:prSet presAssocID="{842E1901-12AF-40C6-BC62-DEE8EF95084E}" presName="compositeShape" presStyleCnt="0">
        <dgm:presLayoutVars>
          <dgm:chMax val="7"/>
          <dgm:dir/>
          <dgm:resizeHandles val="exact"/>
        </dgm:presLayoutVars>
      </dgm:prSet>
      <dgm:spPr/>
    </dgm:pt>
    <dgm:pt modelId="{43CD9575-80BE-4058-94C5-ACA7928A7275}" type="pres">
      <dgm:prSet presAssocID="{842E1901-12AF-40C6-BC62-DEE8EF95084E}" presName="wedge1" presStyleLbl="node1" presStyleIdx="0" presStyleCnt="2" custScaleX="77194" custScaleY="84559" custLinFactNeighborX="-77839" custLinFactNeighborY="-967"/>
      <dgm:spPr/>
    </dgm:pt>
    <dgm:pt modelId="{9F1690FA-A51E-45EB-9B13-8E809AE37F52}" type="pres">
      <dgm:prSet presAssocID="{842E1901-12AF-40C6-BC62-DEE8EF95084E}" presName="wedge1Tx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998C28D3-6EB9-4589-9252-7E2A6CCC6FB6}" type="pres">
      <dgm:prSet presAssocID="{842E1901-12AF-40C6-BC62-DEE8EF95084E}" presName="wedge2" presStyleLbl="node1" presStyleIdx="1" presStyleCnt="2" custScaleX="76726" custScaleY="83931" custLinFactNeighborX="-76612" custLinFactNeighborY="-967"/>
      <dgm:spPr/>
    </dgm:pt>
    <dgm:pt modelId="{39C19C2F-0621-41CC-9952-BBB642FE7C85}" type="pres">
      <dgm:prSet presAssocID="{842E1901-12AF-40C6-BC62-DEE8EF95084E}" presName="wedge2Tx" presStyleLbl="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EF280D18-5393-4A50-947F-E64B659ABDD5}" type="presOf" srcId="{14EAB999-F0D6-45CC-824F-6CFECF9A02C5}" destId="{998C28D3-6EB9-4589-9252-7E2A6CCC6FB6}" srcOrd="0" destOrd="0" presId="urn:microsoft.com/office/officeart/2005/8/layout/chart3"/>
    <dgm:cxn modelId="{FB26F22A-DF09-435C-800F-4022CC1E038F}" type="presOf" srcId="{14EAB999-F0D6-45CC-824F-6CFECF9A02C5}" destId="{39C19C2F-0621-41CC-9952-BBB642FE7C85}" srcOrd="1" destOrd="0" presId="urn:microsoft.com/office/officeart/2005/8/layout/chart3"/>
    <dgm:cxn modelId="{5079AE2E-985B-4ADC-9E90-20AAB9619E32}" type="presOf" srcId="{842E1901-12AF-40C6-BC62-DEE8EF95084E}" destId="{D55A65C6-D422-4986-BF33-56005BD6F5F1}" srcOrd="0" destOrd="0" presId="urn:microsoft.com/office/officeart/2005/8/layout/chart3"/>
    <dgm:cxn modelId="{EF73B87D-7166-4F32-8B43-6C7736BDF772}" type="presOf" srcId="{D43141E3-5CE1-40FD-B8F3-A464265A23E0}" destId="{9F1690FA-A51E-45EB-9B13-8E809AE37F52}" srcOrd="1" destOrd="0" presId="urn:microsoft.com/office/officeart/2005/8/layout/chart3"/>
    <dgm:cxn modelId="{0B4511CF-C8A1-4E3C-9FE1-8F4484495B4C}" type="presOf" srcId="{D43141E3-5CE1-40FD-B8F3-A464265A23E0}" destId="{43CD9575-80BE-4058-94C5-ACA7928A7275}" srcOrd="0" destOrd="0" presId="urn:microsoft.com/office/officeart/2005/8/layout/chart3"/>
    <dgm:cxn modelId="{FCB3B2E3-9E81-40CF-A28C-FD943C79BE2F}" srcId="{842E1901-12AF-40C6-BC62-DEE8EF95084E}" destId="{14EAB999-F0D6-45CC-824F-6CFECF9A02C5}" srcOrd="1" destOrd="0" parTransId="{AF6FD503-9C00-4441-A047-4606DBF54E7D}" sibTransId="{CD57A28E-A89B-4912-A64C-EFAA7AF68883}"/>
    <dgm:cxn modelId="{E44903FD-0A6E-4927-8D80-5094216D51FD}" srcId="{842E1901-12AF-40C6-BC62-DEE8EF95084E}" destId="{D43141E3-5CE1-40FD-B8F3-A464265A23E0}" srcOrd="0" destOrd="0" parTransId="{DB4005A3-B9EC-43A8-9887-B0A7994DDC31}" sibTransId="{CA91E652-8143-4569-AD12-338EAD7E8E9C}"/>
    <dgm:cxn modelId="{F0269C24-3828-4E82-A66C-36F14A74D287}" type="presParOf" srcId="{D55A65C6-D422-4986-BF33-56005BD6F5F1}" destId="{43CD9575-80BE-4058-94C5-ACA7928A7275}" srcOrd="0" destOrd="0" presId="urn:microsoft.com/office/officeart/2005/8/layout/chart3"/>
    <dgm:cxn modelId="{4974A802-28DE-40F9-9448-0CE25CDD6D24}" type="presParOf" srcId="{D55A65C6-D422-4986-BF33-56005BD6F5F1}" destId="{9F1690FA-A51E-45EB-9B13-8E809AE37F52}" srcOrd="1" destOrd="0" presId="urn:microsoft.com/office/officeart/2005/8/layout/chart3"/>
    <dgm:cxn modelId="{3A7CA645-9F22-40D5-9FF2-A00AA8945EF8}" type="presParOf" srcId="{D55A65C6-D422-4986-BF33-56005BD6F5F1}" destId="{998C28D3-6EB9-4589-9252-7E2A6CCC6FB6}" srcOrd="2" destOrd="0" presId="urn:microsoft.com/office/officeart/2005/8/layout/chart3"/>
    <dgm:cxn modelId="{3CB1588A-C31B-40CA-A71A-69C141C4EED2}" type="presParOf" srcId="{D55A65C6-D422-4986-BF33-56005BD6F5F1}" destId="{39C19C2F-0621-41CC-9952-BBB642FE7C85}" srcOrd="3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7955A3-4B70-4BCD-BD55-EFFD1C5F326D}" type="doc">
      <dgm:prSet loTypeId="urn:microsoft.com/office/officeart/2005/8/layout/cycle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MY"/>
        </a:p>
      </dgm:t>
    </dgm:pt>
    <dgm:pt modelId="{0ECFCE90-70B5-4E21-873E-B516BA759700}">
      <dgm:prSet phldrT="[Text]" custT="1"/>
      <dgm:spPr>
        <a:solidFill>
          <a:srgbClr val="9900CC"/>
        </a:solidFill>
      </dgm:spPr>
      <dgm:t>
        <a:bodyPr/>
        <a:lstStyle/>
        <a:p>
          <a:r>
            <a:rPr lang="en-MY" sz="2000" dirty="0"/>
            <a:t>Financial, Social &amp; </a:t>
          </a:r>
          <a:r>
            <a:rPr lang="en-MY" sz="2000" dirty="0" err="1"/>
            <a:t>Psycholo-gical</a:t>
          </a:r>
          <a:r>
            <a:rPr lang="en-MY" sz="2000" dirty="0"/>
            <a:t> Support</a:t>
          </a:r>
        </a:p>
      </dgm:t>
    </dgm:pt>
    <dgm:pt modelId="{177C292D-DB1F-4ED5-B992-F13ABC93260A}" type="parTrans" cxnId="{B574B847-8F1C-48BB-8EF4-BA3F297F5964}">
      <dgm:prSet/>
      <dgm:spPr/>
      <dgm:t>
        <a:bodyPr/>
        <a:lstStyle/>
        <a:p>
          <a:endParaRPr lang="en-MY"/>
        </a:p>
      </dgm:t>
    </dgm:pt>
    <dgm:pt modelId="{D8BAD296-98B7-4721-9E91-CA3FAB2D4957}" type="sibTrans" cxnId="{B574B847-8F1C-48BB-8EF4-BA3F297F5964}">
      <dgm:prSet/>
      <dgm:spPr/>
      <dgm:t>
        <a:bodyPr/>
        <a:lstStyle/>
        <a:p>
          <a:endParaRPr lang="en-MY"/>
        </a:p>
      </dgm:t>
    </dgm:pt>
    <dgm:pt modelId="{F4DC373B-BF41-4594-A8DE-6F559748C555}">
      <dgm:prSet phldrT="[Text]"/>
      <dgm:spPr>
        <a:solidFill>
          <a:srgbClr val="9900CC"/>
        </a:solidFill>
      </dgm:spPr>
      <dgm:t>
        <a:bodyPr/>
        <a:lstStyle/>
        <a:p>
          <a:r>
            <a:rPr lang="en-MY" dirty="0"/>
            <a:t>Low Vision Devices</a:t>
          </a:r>
        </a:p>
        <a:p>
          <a:r>
            <a:rPr lang="en-MY" dirty="0"/>
            <a:t>Non-optical Devices</a:t>
          </a:r>
        </a:p>
      </dgm:t>
    </dgm:pt>
    <dgm:pt modelId="{9768FF43-C92D-4040-BECB-8020B2719DF6}" type="parTrans" cxnId="{76E1E75E-4E66-46F8-B899-3CCC034D131F}">
      <dgm:prSet/>
      <dgm:spPr/>
      <dgm:t>
        <a:bodyPr/>
        <a:lstStyle/>
        <a:p>
          <a:endParaRPr lang="en-MY"/>
        </a:p>
      </dgm:t>
    </dgm:pt>
    <dgm:pt modelId="{857ABE1F-C34F-4992-8266-EAFF431B1CB2}" type="sibTrans" cxnId="{76E1E75E-4E66-46F8-B899-3CCC034D131F}">
      <dgm:prSet/>
      <dgm:spPr/>
      <dgm:t>
        <a:bodyPr/>
        <a:lstStyle/>
        <a:p>
          <a:endParaRPr lang="en-MY"/>
        </a:p>
      </dgm:t>
    </dgm:pt>
    <dgm:pt modelId="{C045EAA6-F8B8-45BB-9C92-2A04BF841E8C}">
      <dgm:prSet phldrT="[Text]" custT="1"/>
      <dgm:spPr>
        <a:solidFill>
          <a:srgbClr val="9900CC"/>
        </a:solidFill>
      </dgm:spPr>
      <dgm:t>
        <a:bodyPr/>
        <a:lstStyle/>
        <a:p>
          <a:r>
            <a:rPr lang="en-MY" sz="2000" dirty="0"/>
            <a:t>Training &amp; Therapy</a:t>
          </a:r>
        </a:p>
      </dgm:t>
    </dgm:pt>
    <dgm:pt modelId="{0802A923-AF05-4148-AA5E-95423B065E2E}" type="parTrans" cxnId="{C3FDC600-9E86-4771-B1A2-512C07C18246}">
      <dgm:prSet/>
      <dgm:spPr/>
      <dgm:t>
        <a:bodyPr/>
        <a:lstStyle/>
        <a:p>
          <a:endParaRPr lang="en-MY"/>
        </a:p>
      </dgm:t>
    </dgm:pt>
    <dgm:pt modelId="{ECA1C7DB-A243-4F0D-85A9-0D434618136B}" type="sibTrans" cxnId="{C3FDC600-9E86-4771-B1A2-512C07C18246}">
      <dgm:prSet/>
      <dgm:spPr/>
      <dgm:t>
        <a:bodyPr/>
        <a:lstStyle/>
        <a:p>
          <a:endParaRPr lang="en-MY"/>
        </a:p>
      </dgm:t>
    </dgm:pt>
    <dgm:pt modelId="{BCBA1EB9-16EA-4FEF-91D2-176FDAC5744B}">
      <dgm:prSet phldrT="[Text]"/>
      <dgm:spPr>
        <a:solidFill>
          <a:srgbClr val="9900CC"/>
        </a:solidFill>
      </dgm:spPr>
      <dgm:t>
        <a:bodyPr/>
        <a:lstStyle/>
        <a:p>
          <a:r>
            <a:rPr lang="en-MY" dirty="0"/>
            <a:t>Environment Modification</a:t>
          </a:r>
        </a:p>
      </dgm:t>
    </dgm:pt>
    <dgm:pt modelId="{D6131184-BCAB-4A5D-B6DA-7064D0D3D522}" type="parTrans" cxnId="{296BC5EB-3B04-488D-9FFA-FF4886E694DB}">
      <dgm:prSet/>
      <dgm:spPr/>
      <dgm:t>
        <a:bodyPr/>
        <a:lstStyle/>
        <a:p>
          <a:endParaRPr lang="en-MY"/>
        </a:p>
      </dgm:t>
    </dgm:pt>
    <dgm:pt modelId="{20C12F2A-7300-4CA4-AED5-F809428A1733}" type="sibTrans" cxnId="{296BC5EB-3B04-488D-9FFA-FF4886E694DB}">
      <dgm:prSet/>
      <dgm:spPr/>
      <dgm:t>
        <a:bodyPr/>
        <a:lstStyle/>
        <a:p>
          <a:endParaRPr lang="en-MY"/>
        </a:p>
      </dgm:t>
    </dgm:pt>
    <dgm:pt modelId="{CE75E488-B67E-4624-8F52-9D8EDB3BA413}" type="pres">
      <dgm:prSet presAssocID="{657955A3-4B70-4BCD-BD55-EFFD1C5F326D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8F38107B-4273-448B-84ED-13253A6D7590}" type="pres">
      <dgm:prSet presAssocID="{657955A3-4B70-4BCD-BD55-EFFD1C5F326D}" presName="children" presStyleCnt="0"/>
      <dgm:spPr/>
    </dgm:pt>
    <dgm:pt modelId="{0F80159E-1CA8-412E-9238-F90E676C1581}" type="pres">
      <dgm:prSet presAssocID="{657955A3-4B70-4BCD-BD55-EFFD1C5F326D}" presName="childPlaceholder" presStyleCnt="0"/>
      <dgm:spPr/>
    </dgm:pt>
    <dgm:pt modelId="{4D6D1A03-AC02-4D49-B1B2-E62A1F559DDA}" type="pres">
      <dgm:prSet presAssocID="{657955A3-4B70-4BCD-BD55-EFFD1C5F326D}" presName="circle" presStyleCnt="0"/>
      <dgm:spPr/>
    </dgm:pt>
    <dgm:pt modelId="{3F334F05-4322-43C0-9EE9-8763E30510A2}" type="pres">
      <dgm:prSet presAssocID="{657955A3-4B70-4BCD-BD55-EFFD1C5F326D}" presName="quadrant1" presStyleLbl="node1" presStyleIdx="0" presStyleCnt="4" custLinFactNeighborY="1268">
        <dgm:presLayoutVars>
          <dgm:chMax val="1"/>
          <dgm:bulletEnabled val="1"/>
        </dgm:presLayoutVars>
      </dgm:prSet>
      <dgm:spPr/>
    </dgm:pt>
    <dgm:pt modelId="{B4A1C9D9-5666-44EF-8006-795285328EFA}" type="pres">
      <dgm:prSet presAssocID="{657955A3-4B70-4BCD-BD55-EFFD1C5F326D}" presName="quadrant2" presStyleLbl="node1" presStyleIdx="1" presStyleCnt="4" custLinFactNeighborY="1268">
        <dgm:presLayoutVars>
          <dgm:chMax val="1"/>
          <dgm:bulletEnabled val="1"/>
        </dgm:presLayoutVars>
      </dgm:prSet>
      <dgm:spPr/>
    </dgm:pt>
    <dgm:pt modelId="{D7225F47-5C04-4910-85D1-328710CC9CBA}" type="pres">
      <dgm:prSet presAssocID="{657955A3-4B70-4BCD-BD55-EFFD1C5F326D}" presName="quadrant3" presStyleLbl="node1" presStyleIdx="2" presStyleCnt="4" custLinFactNeighborY="-1268">
        <dgm:presLayoutVars>
          <dgm:chMax val="1"/>
          <dgm:bulletEnabled val="1"/>
        </dgm:presLayoutVars>
      </dgm:prSet>
      <dgm:spPr/>
    </dgm:pt>
    <dgm:pt modelId="{8D6289FD-0A24-4301-9F63-8CC3E8CE009A}" type="pres">
      <dgm:prSet presAssocID="{657955A3-4B70-4BCD-BD55-EFFD1C5F326D}" presName="quadrant4" presStyleLbl="node1" presStyleIdx="3" presStyleCnt="4" custLinFactNeighborY="-1268">
        <dgm:presLayoutVars>
          <dgm:chMax val="1"/>
          <dgm:bulletEnabled val="1"/>
        </dgm:presLayoutVars>
      </dgm:prSet>
      <dgm:spPr/>
    </dgm:pt>
    <dgm:pt modelId="{4126AD99-1CE5-433B-BF76-82515FD94855}" type="pres">
      <dgm:prSet presAssocID="{657955A3-4B70-4BCD-BD55-EFFD1C5F326D}" presName="quadrantPlaceholder" presStyleCnt="0"/>
      <dgm:spPr/>
    </dgm:pt>
    <dgm:pt modelId="{D7FEF054-E1B1-490C-9165-4379CF9A30DC}" type="pres">
      <dgm:prSet presAssocID="{657955A3-4B70-4BCD-BD55-EFFD1C5F326D}" presName="center1" presStyleLbl="fgShp" presStyleIdx="0" presStyleCnt="2"/>
      <dgm:spPr/>
    </dgm:pt>
    <dgm:pt modelId="{354A039C-DA2E-4D32-9F26-8F7F9FAFD480}" type="pres">
      <dgm:prSet presAssocID="{657955A3-4B70-4BCD-BD55-EFFD1C5F326D}" presName="center2" presStyleLbl="fgShp" presStyleIdx="1" presStyleCnt="2"/>
      <dgm:spPr/>
    </dgm:pt>
  </dgm:ptLst>
  <dgm:cxnLst>
    <dgm:cxn modelId="{C3FDC600-9E86-4771-B1A2-512C07C18246}" srcId="{657955A3-4B70-4BCD-BD55-EFFD1C5F326D}" destId="{C045EAA6-F8B8-45BB-9C92-2A04BF841E8C}" srcOrd="2" destOrd="0" parTransId="{0802A923-AF05-4148-AA5E-95423B065E2E}" sibTransId="{ECA1C7DB-A243-4F0D-85A9-0D434618136B}"/>
    <dgm:cxn modelId="{CC4B2F0E-39B5-4C32-8DB0-19EC514A76A5}" type="presOf" srcId="{BCBA1EB9-16EA-4FEF-91D2-176FDAC5744B}" destId="{8D6289FD-0A24-4301-9F63-8CC3E8CE009A}" srcOrd="0" destOrd="0" presId="urn:microsoft.com/office/officeart/2005/8/layout/cycle4"/>
    <dgm:cxn modelId="{CC04B320-8919-4AA3-B1C4-0B92D89F8669}" type="presOf" srcId="{F4DC373B-BF41-4594-A8DE-6F559748C555}" destId="{B4A1C9D9-5666-44EF-8006-795285328EFA}" srcOrd="0" destOrd="0" presId="urn:microsoft.com/office/officeart/2005/8/layout/cycle4"/>
    <dgm:cxn modelId="{EADFB537-0C28-48C9-BFE4-0095D3423517}" type="presOf" srcId="{C045EAA6-F8B8-45BB-9C92-2A04BF841E8C}" destId="{D7225F47-5C04-4910-85D1-328710CC9CBA}" srcOrd="0" destOrd="0" presId="urn:microsoft.com/office/officeart/2005/8/layout/cycle4"/>
    <dgm:cxn modelId="{76E1E75E-4E66-46F8-B899-3CCC034D131F}" srcId="{657955A3-4B70-4BCD-BD55-EFFD1C5F326D}" destId="{F4DC373B-BF41-4594-A8DE-6F559748C555}" srcOrd="1" destOrd="0" parTransId="{9768FF43-C92D-4040-BECB-8020B2719DF6}" sibTransId="{857ABE1F-C34F-4992-8266-EAFF431B1CB2}"/>
    <dgm:cxn modelId="{B574B847-8F1C-48BB-8EF4-BA3F297F5964}" srcId="{657955A3-4B70-4BCD-BD55-EFFD1C5F326D}" destId="{0ECFCE90-70B5-4E21-873E-B516BA759700}" srcOrd="0" destOrd="0" parTransId="{177C292D-DB1F-4ED5-B992-F13ABC93260A}" sibTransId="{D8BAD296-98B7-4721-9E91-CA3FAB2D4957}"/>
    <dgm:cxn modelId="{C8AD6BB3-B590-44B1-A1F0-E4C64BE8F723}" type="presOf" srcId="{0ECFCE90-70B5-4E21-873E-B516BA759700}" destId="{3F334F05-4322-43C0-9EE9-8763E30510A2}" srcOrd="0" destOrd="0" presId="urn:microsoft.com/office/officeart/2005/8/layout/cycle4"/>
    <dgm:cxn modelId="{296BC5EB-3B04-488D-9FFA-FF4886E694DB}" srcId="{657955A3-4B70-4BCD-BD55-EFFD1C5F326D}" destId="{BCBA1EB9-16EA-4FEF-91D2-176FDAC5744B}" srcOrd="3" destOrd="0" parTransId="{D6131184-BCAB-4A5D-B6DA-7064D0D3D522}" sibTransId="{20C12F2A-7300-4CA4-AED5-F809428A1733}"/>
    <dgm:cxn modelId="{584169FC-7A04-4E2E-BDF6-CD14F9DF5058}" type="presOf" srcId="{657955A3-4B70-4BCD-BD55-EFFD1C5F326D}" destId="{CE75E488-B67E-4624-8F52-9D8EDB3BA413}" srcOrd="0" destOrd="0" presId="urn:microsoft.com/office/officeart/2005/8/layout/cycle4"/>
    <dgm:cxn modelId="{33A4A927-4A23-46B3-B834-88D78A6CB7B5}" type="presParOf" srcId="{CE75E488-B67E-4624-8F52-9D8EDB3BA413}" destId="{8F38107B-4273-448B-84ED-13253A6D7590}" srcOrd="0" destOrd="0" presId="urn:microsoft.com/office/officeart/2005/8/layout/cycle4"/>
    <dgm:cxn modelId="{8A9B8CCE-DBA6-4960-A494-9A7D05600D72}" type="presParOf" srcId="{8F38107B-4273-448B-84ED-13253A6D7590}" destId="{0F80159E-1CA8-412E-9238-F90E676C1581}" srcOrd="0" destOrd="0" presId="urn:microsoft.com/office/officeart/2005/8/layout/cycle4"/>
    <dgm:cxn modelId="{B5E1622F-8350-47EC-A1F1-90E3B42A0B75}" type="presParOf" srcId="{CE75E488-B67E-4624-8F52-9D8EDB3BA413}" destId="{4D6D1A03-AC02-4D49-B1B2-E62A1F559DDA}" srcOrd="1" destOrd="0" presId="urn:microsoft.com/office/officeart/2005/8/layout/cycle4"/>
    <dgm:cxn modelId="{C6552A72-F128-4753-BCA8-1C00D2BE199C}" type="presParOf" srcId="{4D6D1A03-AC02-4D49-B1B2-E62A1F559DDA}" destId="{3F334F05-4322-43C0-9EE9-8763E30510A2}" srcOrd="0" destOrd="0" presId="urn:microsoft.com/office/officeart/2005/8/layout/cycle4"/>
    <dgm:cxn modelId="{5F1D2519-2104-42C5-85CB-8C26E49E9DC4}" type="presParOf" srcId="{4D6D1A03-AC02-4D49-B1B2-E62A1F559DDA}" destId="{B4A1C9D9-5666-44EF-8006-795285328EFA}" srcOrd="1" destOrd="0" presId="urn:microsoft.com/office/officeart/2005/8/layout/cycle4"/>
    <dgm:cxn modelId="{AA2EC0AD-32AC-4138-BE99-DA2E57466894}" type="presParOf" srcId="{4D6D1A03-AC02-4D49-B1B2-E62A1F559DDA}" destId="{D7225F47-5C04-4910-85D1-328710CC9CBA}" srcOrd="2" destOrd="0" presId="urn:microsoft.com/office/officeart/2005/8/layout/cycle4"/>
    <dgm:cxn modelId="{1755393C-5139-442E-A813-414BF81E1B21}" type="presParOf" srcId="{4D6D1A03-AC02-4D49-B1B2-E62A1F559DDA}" destId="{8D6289FD-0A24-4301-9F63-8CC3E8CE009A}" srcOrd="3" destOrd="0" presId="urn:microsoft.com/office/officeart/2005/8/layout/cycle4"/>
    <dgm:cxn modelId="{0ECF2C59-9F3A-4A63-9540-904FA9A202AB}" type="presParOf" srcId="{4D6D1A03-AC02-4D49-B1B2-E62A1F559DDA}" destId="{4126AD99-1CE5-433B-BF76-82515FD94855}" srcOrd="4" destOrd="0" presId="urn:microsoft.com/office/officeart/2005/8/layout/cycle4"/>
    <dgm:cxn modelId="{0A1A4C67-0ABD-461D-96BF-4131A2CCEF47}" type="presParOf" srcId="{CE75E488-B67E-4624-8F52-9D8EDB3BA413}" destId="{D7FEF054-E1B1-490C-9165-4379CF9A30DC}" srcOrd="2" destOrd="0" presId="urn:microsoft.com/office/officeart/2005/8/layout/cycle4"/>
    <dgm:cxn modelId="{9D288BE9-61A2-43A0-BB86-C3E14BEB48BC}" type="presParOf" srcId="{CE75E488-B67E-4624-8F52-9D8EDB3BA413}" destId="{354A039C-DA2E-4D32-9F26-8F7F9FAFD480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7955A3-4B70-4BCD-BD55-EFFD1C5F326D}" type="doc">
      <dgm:prSet loTypeId="urn:microsoft.com/office/officeart/2005/8/layout/cycle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MY"/>
        </a:p>
      </dgm:t>
    </dgm:pt>
    <dgm:pt modelId="{0ECFCE90-70B5-4E21-873E-B516BA759700}">
      <dgm:prSet phldrT="[Text]" custT="1"/>
      <dgm:spPr>
        <a:solidFill>
          <a:srgbClr val="9900CC"/>
        </a:solidFill>
      </dgm:spPr>
      <dgm:t>
        <a:bodyPr/>
        <a:lstStyle/>
        <a:p>
          <a:r>
            <a:rPr lang="en-MY" sz="1200" dirty="0"/>
            <a:t>Financial &amp; Social Support</a:t>
          </a:r>
        </a:p>
      </dgm:t>
    </dgm:pt>
    <dgm:pt modelId="{177C292D-DB1F-4ED5-B992-F13ABC93260A}" type="parTrans" cxnId="{B574B847-8F1C-48BB-8EF4-BA3F297F5964}">
      <dgm:prSet/>
      <dgm:spPr/>
      <dgm:t>
        <a:bodyPr/>
        <a:lstStyle/>
        <a:p>
          <a:endParaRPr lang="en-MY"/>
        </a:p>
      </dgm:t>
    </dgm:pt>
    <dgm:pt modelId="{D8BAD296-98B7-4721-9E91-CA3FAB2D4957}" type="sibTrans" cxnId="{B574B847-8F1C-48BB-8EF4-BA3F297F5964}">
      <dgm:prSet/>
      <dgm:spPr/>
      <dgm:t>
        <a:bodyPr/>
        <a:lstStyle/>
        <a:p>
          <a:endParaRPr lang="en-MY"/>
        </a:p>
      </dgm:t>
    </dgm:pt>
    <dgm:pt modelId="{F4DC373B-BF41-4594-A8DE-6F559748C555}">
      <dgm:prSet phldrT="[Text]" custT="1"/>
      <dgm:spPr>
        <a:solidFill>
          <a:srgbClr val="9900CC"/>
        </a:solidFill>
      </dgm:spPr>
      <dgm:t>
        <a:bodyPr/>
        <a:lstStyle/>
        <a:p>
          <a:r>
            <a:rPr lang="en-MY" sz="1200" dirty="0"/>
            <a:t>Low Vision Devices</a:t>
          </a:r>
        </a:p>
        <a:p>
          <a:r>
            <a:rPr lang="en-MY" sz="1200" dirty="0"/>
            <a:t>Non-optical Devices</a:t>
          </a:r>
        </a:p>
      </dgm:t>
    </dgm:pt>
    <dgm:pt modelId="{9768FF43-C92D-4040-BECB-8020B2719DF6}" type="parTrans" cxnId="{76E1E75E-4E66-46F8-B899-3CCC034D131F}">
      <dgm:prSet/>
      <dgm:spPr/>
      <dgm:t>
        <a:bodyPr/>
        <a:lstStyle/>
        <a:p>
          <a:endParaRPr lang="en-MY"/>
        </a:p>
      </dgm:t>
    </dgm:pt>
    <dgm:pt modelId="{857ABE1F-C34F-4992-8266-EAFF431B1CB2}" type="sibTrans" cxnId="{76E1E75E-4E66-46F8-B899-3CCC034D131F}">
      <dgm:prSet/>
      <dgm:spPr/>
      <dgm:t>
        <a:bodyPr/>
        <a:lstStyle/>
        <a:p>
          <a:endParaRPr lang="en-MY"/>
        </a:p>
      </dgm:t>
    </dgm:pt>
    <dgm:pt modelId="{C045EAA6-F8B8-45BB-9C92-2A04BF841E8C}">
      <dgm:prSet phldrT="[Text]" custT="1"/>
      <dgm:spPr>
        <a:solidFill>
          <a:srgbClr val="9900CC"/>
        </a:solidFill>
      </dgm:spPr>
      <dgm:t>
        <a:bodyPr/>
        <a:lstStyle/>
        <a:p>
          <a:r>
            <a:rPr lang="en-MY" sz="1200" dirty="0"/>
            <a:t>Training &amp; Therapy</a:t>
          </a:r>
        </a:p>
      </dgm:t>
    </dgm:pt>
    <dgm:pt modelId="{0802A923-AF05-4148-AA5E-95423B065E2E}" type="parTrans" cxnId="{C3FDC600-9E86-4771-B1A2-512C07C18246}">
      <dgm:prSet/>
      <dgm:spPr/>
      <dgm:t>
        <a:bodyPr/>
        <a:lstStyle/>
        <a:p>
          <a:endParaRPr lang="en-MY"/>
        </a:p>
      </dgm:t>
    </dgm:pt>
    <dgm:pt modelId="{ECA1C7DB-A243-4F0D-85A9-0D434618136B}" type="sibTrans" cxnId="{C3FDC600-9E86-4771-B1A2-512C07C18246}">
      <dgm:prSet/>
      <dgm:spPr/>
      <dgm:t>
        <a:bodyPr/>
        <a:lstStyle/>
        <a:p>
          <a:endParaRPr lang="en-MY"/>
        </a:p>
      </dgm:t>
    </dgm:pt>
    <dgm:pt modelId="{BCBA1EB9-16EA-4FEF-91D2-176FDAC5744B}">
      <dgm:prSet phldrT="[Text]" custT="1"/>
      <dgm:spPr>
        <a:solidFill>
          <a:srgbClr val="9900CC"/>
        </a:solidFill>
      </dgm:spPr>
      <dgm:t>
        <a:bodyPr/>
        <a:lstStyle/>
        <a:p>
          <a:r>
            <a:rPr lang="en-MY" sz="1200" dirty="0"/>
            <a:t>Environment Modification</a:t>
          </a:r>
        </a:p>
      </dgm:t>
    </dgm:pt>
    <dgm:pt modelId="{D6131184-BCAB-4A5D-B6DA-7064D0D3D522}" type="parTrans" cxnId="{296BC5EB-3B04-488D-9FFA-FF4886E694DB}">
      <dgm:prSet/>
      <dgm:spPr/>
      <dgm:t>
        <a:bodyPr/>
        <a:lstStyle/>
        <a:p>
          <a:endParaRPr lang="en-MY"/>
        </a:p>
      </dgm:t>
    </dgm:pt>
    <dgm:pt modelId="{20C12F2A-7300-4CA4-AED5-F809428A1733}" type="sibTrans" cxnId="{296BC5EB-3B04-488D-9FFA-FF4886E694DB}">
      <dgm:prSet/>
      <dgm:spPr/>
      <dgm:t>
        <a:bodyPr/>
        <a:lstStyle/>
        <a:p>
          <a:endParaRPr lang="en-MY"/>
        </a:p>
      </dgm:t>
    </dgm:pt>
    <dgm:pt modelId="{CE75E488-B67E-4624-8F52-9D8EDB3BA413}" type="pres">
      <dgm:prSet presAssocID="{657955A3-4B70-4BCD-BD55-EFFD1C5F326D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8F38107B-4273-448B-84ED-13253A6D7590}" type="pres">
      <dgm:prSet presAssocID="{657955A3-4B70-4BCD-BD55-EFFD1C5F326D}" presName="children" presStyleCnt="0"/>
      <dgm:spPr/>
    </dgm:pt>
    <dgm:pt modelId="{0F80159E-1CA8-412E-9238-F90E676C1581}" type="pres">
      <dgm:prSet presAssocID="{657955A3-4B70-4BCD-BD55-EFFD1C5F326D}" presName="childPlaceholder" presStyleCnt="0"/>
      <dgm:spPr/>
    </dgm:pt>
    <dgm:pt modelId="{4D6D1A03-AC02-4D49-B1B2-E62A1F559DDA}" type="pres">
      <dgm:prSet presAssocID="{657955A3-4B70-4BCD-BD55-EFFD1C5F326D}" presName="circle" presStyleCnt="0"/>
      <dgm:spPr/>
    </dgm:pt>
    <dgm:pt modelId="{3F334F05-4322-43C0-9EE9-8763E30510A2}" type="pres">
      <dgm:prSet presAssocID="{657955A3-4B70-4BCD-BD55-EFFD1C5F326D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B4A1C9D9-5666-44EF-8006-795285328EFA}" type="pres">
      <dgm:prSet presAssocID="{657955A3-4B70-4BCD-BD55-EFFD1C5F326D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D7225F47-5C04-4910-85D1-328710CC9CBA}" type="pres">
      <dgm:prSet presAssocID="{657955A3-4B70-4BCD-BD55-EFFD1C5F326D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8D6289FD-0A24-4301-9F63-8CC3E8CE009A}" type="pres">
      <dgm:prSet presAssocID="{657955A3-4B70-4BCD-BD55-EFFD1C5F326D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4126AD99-1CE5-433B-BF76-82515FD94855}" type="pres">
      <dgm:prSet presAssocID="{657955A3-4B70-4BCD-BD55-EFFD1C5F326D}" presName="quadrantPlaceholder" presStyleCnt="0"/>
      <dgm:spPr/>
    </dgm:pt>
    <dgm:pt modelId="{D7FEF054-E1B1-490C-9165-4379CF9A30DC}" type="pres">
      <dgm:prSet presAssocID="{657955A3-4B70-4BCD-BD55-EFFD1C5F326D}" presName="center1" presStyleLbl="fgShp" presStyleIdx="0" presStyleCnt="2"/>
      <dgm:spPr/>
    </dgm:pt>
    <dgm:pt modelId="{354A039C-DA2E-4D32-9F26-8F7F9FAFD480}" type="pres">
      <dgm:prSet presAssocID="{657955A3-4B70-4BCD-BD55-EFFD1C5F326D}" presName="center2" presStyleLbl="fgShp" presStyleIdx="1" presStyleCnt="2"/>
      <dgm:spPr/>
    </dgm:pt>
  </dgm:ptLst>
  <dgm:cxnLst>
    <dgm:cxn modelId="{C3FDC600-9E86-4771-B1A2-512C07C18246}" srcId="{657955A3-4B70-4BCD-BD55-EFFD1C5F326D}" destId="{C045EAA6-F8B8-45BB-9C92-2A04BF841E8C}" srcOrd="2" destOrd="0" parTransId="{0802A923-AF05-4148-AA5E-95423B065E2E}" sibTransId="{ECA1C7DB-A243-4F0D-85A9-0D434618136B}"/>
    <dgm:cxn modelId="{CC4B2F0E-39B5-4C32-8DB0-19EC514A76A5}" type="presOf" srcId="{BCBA1EB9-16EA-4FEF-91D2-176FDAC5744B}" destId="{8D6289FD-0A24-4301-9F63-8CC3E8CE009A}" srcOrd="0" destOrd="0" presId="urn:microsoft.com/office/officeart/2005/8/layout/cycle4"/>
    <dgm:cxn modelId="{CC04B320-8919-4AA3-B1C4-0B92D89F8669}" type="presOf" srcId="{F4DC373B-BF41-4594-A8DE-6F559748C555}" destId="{B4A1C9D9-5666-44EF-8006-795285328EFA}" srcOrd="0" destOrd="0" presId="urn:microsoft.com/office/officeart/2005/8/layout/cycle4"/>
    <dgm:cxn modelId="{EADFB537-0C28-48C9-BFE4-0095D3423517}" type="presOf" srcId="{C045EAA6-F8B8-45BB-9C92-2A04BF841E8C}" destId="{D7225F47-5C04-4910-85D1-328710CC9CBA}" srcOrd="0" destOrd="0" presId="urn:microsoft.com/office/officeart/2005/8/layout/cycle4"/>
    <dgm:cxn modelId="{76E1E75E-4E66-46F8-B899-3CCC034D131F}" srcId="{657955A3-4B70-4BCD-BD55-EFFD1C5F326D}" destId="{F4DC373B-BF41-4594-A8DE-6F559748C555}" srcOrd="1" destOrd="0" parTransId="{9768FF43-C92D-4040-BECB-8020B2719DF6}" sibTransId="{857ABE1F-C34F-4992-8266-EAFF431B1CB2}"/>
    <dgm:cxn modelId="{B574B847-8F1C-48BB-8EF4-BA3F297F5964}" srcId="{657955A3-4B70-4BCD-BD55-EFFD1C5F326D}" destId="{0ECFCE90-70B5-4E21-873E-B516BA759700}" srcOrd="0" destOrd="0" parTransId="{177C292D-DB1F-4ED5-B992-F13ABC93260A}" sibTransId="{D8BAD296-98B7-4721-9E91-CA3FAB2D4957}"/>
    <dgm:cxn modelId="{C8AD6BB3-B590-44B1-A1F0-E4C64BE8F723}" type="presOf" srcId="{0ECFCE90-70B5-4E21-873E-B516BA759700}" destId="{3F334F05-4322-43C0-9EE9-8763E30510A2}" srcOrd="0" destOrd="0" presId="urn:microsoft.com/office/officeart/2005/8/layout/cycle4"/>
    <dgm:cxn modelId="{296BC5EB-3B04-488D-9FFA-FF4886E694DB}" srcId="{657955A3-4B70-4BCD-BD55-EFFD1C5F326D}" destId="{BCBA1EB9-16EA-4FEF-91D2-176FDAC5744B}" srcOrd="3" destOrd="0" parTransId="{D6131184-BCAB-4A5D-B6DA-7064D0D3D522}" sibTransId="{20C12F2A-7300-4CA4-AED5-F809428A1733}"/>
    <dgm:cxn modelId="{584169FC-7A04-4E2E-BDF6-CD14F9DF5058}" type="presOf" srcId="{657955A3-4B70-4BCD-BD55-EFFD1C5F326D}" destId="{CE75E488-B67E-4624-8F52-9D8EDB3BA413}" srcOrd="0" destOrd="0" presId="urn:microsoft.com/office/officeart/2005/8/layout/cycle4"/>
    <dgm:cxn modelId="{33A4A927-4A23-46B3-B834-88D78A6CB7B5}" type="presParOf" srcId="{CE75E488-B67E-4624-8F52-9D8EDB3BA413}" destId="{8F38107B-4273-448B-84ED-13253A6D7590}" srcOrd="0" destOrd="0" presId="urn:microsoft.com/office/officeart/2005/8/layout/cycle4"/>
    <dgm:cxn modelId="{8A9B8CCE-DBA6-4960-A494-9A7D05600D72}" type="presParOf" srcId="{8F38107B-4273-448B-84ED-13253A6D7590}" destId="{0F80159E-1CA8-412E-9238-F90E676C1581}" srcOrd="0" destOrd="0" presId="urn:microsoft.com/office/officeart/2005/8/layout/cycle4"/>
    <dgm:cxn modelId="{B5E1622F-8350-47EC-A1F1-90E3B42A0B75}" type="presParOf" srcId="{CE75E488-B67E-4624-8F52-9D8EDB3BA413}" destId="{4D6D1A03-AC02-4D49-B1B2-E62A1F559DDA}" srcOrd="1" destOrd="0" presId="urn:microsoft.com/office/officeart/2005/8/layout/cycle4"/>
    <dgm:cxn modelId="{C6552A72-F128-4753-BCA8-1C00D2BE199C}" type="presParOf" srcId="{4D6D1A03-AC02-4D49-B1B2-E62A1F559DDA}" destId="{3F334F05-4322-43C0-9EE9-8763E30510A2}" srcOrd="0" destOrd="0" presId="urn:microsoft.com/office/officeart/2005/8/layout/cycle4"/>
    <dgm:cxn modelId="{5F1D2519-2104-42C5-85CB-8C26E49E9DC4}" type="presParOf" srcId="{4D6D1A03-AC02-4D49-B1B2-E62A1F559DDA}" destId="{B4A1C9D9-5666-44EF-8006-795285328EFA}" srcOrd="1" destOrd="0" presId="urn:microsoft.com/office/officeart/2005/8/layout/cycle4"/>
    <dgm:cxn modelId="{AA2EC0AD-32AC-4138-BE99-DA2E57466894}" type="presParOf" srcId="{4D6D1A03-AC02-4D49-B1B2-E62A1F559DDA}" destId="{D7225F47-5C04-4910-85D1-328710CC9CBA}" srcOrd="2" destOrd="0" presId="urn:microsoft.com/office/officeart/2005/8/layout/cycle4"/>
    <dgm:cxn modelId="{1755393C-5139-442E-A813-414BF81E1B21}" type="presParOf" srcId="{4D6D1A03-AC02-4D49-B1B2-E62A1F559DDA}" destId="{8D6289FD-0A24-4301-9F63-8CC3E8CE009A}" srcOrd="3" destOrd="0" presId="urn:microsoft.com/office/officeart/2005/8/layout/cycle4"/>
    <dgm:cxn modelId="{0ECF2C59-9F3A-4A63-9540-904FA9A202AB}" type="presParOf" srcId="{4D6D1A03-AC02-4D49-B1B2-E62A1F559DDA}" destId="{4126AD99-1CE5-433B-BF76-82515FD94855}" srcOrd="4" destOrd="0" presId="urn:microsoft.com/office/officeart/2005/8/layout/cycle4"/>
    <dgm:cxn modelId="{0A1A4C67-0ABD-461D-96BF-4131A2CCEF47}" type="presParOf" srcId="{CE75E488-B67E-4624-8F52-9D8EDB3BA413}" destId="{D7FEF054-E1B1-490C-9165-4379CF9A30DC}" srcOrd="2" destOrd="0" presId="urn:microsoft.com/office/officeart/2005/8/layout/cycle4"/>
    <dgm:cxn modelId="{9D288BE9-61A2-43A0-BB86-C3E14BEB48BC}" type="presParOf" srcId="{CE75E488-B67E-4624-8F52-9D8EDB3BA413}" destId="{354A039C-DA2E-4D32-9F26-8F7F9FAFD480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AB13630-6FD7-4781-9645-A028285EFE16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FBF0C27B-B4AB-4C15-8B5E-326EA2213E48}">
      <dgm:prSet phldrT="[Text]" custT="1"/>
      <dgm:spPr/>
      <dgm:t>
        <a:bodyPr/>
        <a:lstStyle/>
        <a:p>
          <a:r>
            <a:rPr lang="en-MY" sz="2000" dirty="0">
              <a:solidFill>
                <a:schemeClr val="bg1"/>
              </a:solidFill>
            </a:rPr>
            <a:t>Visual function</a:t>
          </a:r>
        </a:p>
      </dgm:t>
    </dgm:pt>
    <dgm:pt modelId="{1959ABF5-2411-4554-B305-E2799ADBA4A3}" type="parTrans" cxnId="{DE79A791-A9CF-4F88-8ECA-AF7BA7ED19E5}">
      <dgm:prSet/>
      <dgm:spPr/>
      <dgm:t>
        <a:bodyPr/>
        <a:lstStyle/>
        <a:p>
          <a:endParaRPr lang="en-MY"/>
        </a:p>
      </dgm:t>
    </dgm:pt>
    <dgm:pt modelId="{036260FF-F62D-48D7-8992-78E1DB8226DA}" type="sibTrans" cxnId="{DE79A791-A9CF-4F88-8ECA-AF7BA7ED19E5}">
      <dgm:prSet/>
      <dgm:spPr/>
      <dgm:t>
        <a:bodyPr/>
        <a:lstStyle/>
        <a:p>
          <a:endParaRPr lang="en-MY"/>
        </a:p>
      </dgm:t>
    </dgm:pt>
    <dgm:pt modelId="{BE5D3741-254E-4C19-BE71-F5ACEF88E900}">
      <dgm:prSet phldrT="[Text]" custT="1"/>
      <dgm:spPr/>
      <dgm:t>
        <a:bodyPr/>
        <a:lstStyle/>
        <a:p>
          <a:r>
            <a:rPr lang="en-MY" sz="2000" dirty="0">
              <a:solidFill>
                <a:schemeClr val="bg1"/>
              </a:solidFill>
            </a:rPr>
            <a:t>Functional vision</a:t>
          </a:r>
        </a:p>
      </dgm:t>
    </dgm:pt>
    <dgm:pt modelId="{A6D5E019-42D9-4407-829C-42D9ED120E41}" type="parTrans" cxnId="{F05F8D00-7B7D-4ED3-8859-A52775CCF84E}">
      <dgm:prSet/>
      <dgm:spPr/>
      <dgm:t>
        <a:bodyPr/>
        <a:lstStyle/>
        <a:p>
          <a:endParaRPr lang="en-MY"/>
        </a:p>
      </dgm:t>
    </dgm:pt>
    <dgm:pt modelId="{300FC191-F038-462B-A9C1-A5F1439D55A0}" type="sibTrans" cxnId="{F05F8D00-7B7D-4ED3-8859-A52775CCF84E}">
      <dgm:prSet/>
      <dgm:spPr/>
      <dgm:t>
        <a:bodyPr/>
        <a:lstStyle/>
        <a:p>
          <a:endParaRPr lang="en-MY"/>
        </a:p>
      </dgm:t>
    </dgm:pt>
    <dgm:pt modelId="{45247722-D0F0-44CC-9E46-170C1F37D472}" type="pres">
      <dgm:prSet presAssocID="{9AB13630-6FD7-4781-9645-A028285EFE16}" presName="compositeShape" presStyleCnt="0">
        <dgm:presLayoutVars>
          <dgm:chMax val="7"/>
          <dgm:dir/>
          <dgm:resizeHandles val="exact"/>
        </dgm:presLayoutVars>
      </dgm:prSet>
      <dgm:spPr/>
    </dgm:pt>
    <dgm:pt modelId="{644003E4-BF46-490D-9EA0-C6576D7AB66B}" type="pres">
      <dgm:prSet presAssocID="{FBF0C27B-B4AB-4C15-8B5E-326EA2213E48}" presName="circ1" presStyleLbl="vennNode1" presStyleIdx="0" presStyleCnt="2"/>
      <dgm:spPr/>
    </dgm:pt>
    <dgm:pt modelId="{9871F1A5-D745-4B6B-AF87-FFF7F1A962E8}" type="pres">
      <dgm:prSet presAssocID="{FBF0C27B-B4AB-4C15-8B5E-326EA2213E4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CE451EA2-57B3-4552-BE28-6ED491372056}" type="pres">
      <dgm:prSet presAssocID="{BE5D3741-254E-4C19-BE71-F5ACEF88E900}" presName="circ2" presStyleLbl="vennNode1" presStyleIdx="1" presStyleCnt="2"/>
      <dgm:spPr/>
    </dgm:pt>
    <dgm:pt modelId="{079FB80D-1D55-4F1B-A5EC-9FCA25D664D3}" type="pres">
      <dgm:prSet presAssocID="{BE5D3741-254E-4C19-BE71-F5ACEF88E90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F05F8D00-7B7D-4ED3-8859-A52775CCF84E}" srcId="{9AB13630-6FD7-4781-9645-A028285EFE16}" destId="{BE5D3741-254E-4C19-BE71-F5ACEF88E900}" srcOrd="1" destOrd="0" parTransId="{A6D5E019-42D9-4407-829C-42D9ED120E41}" sibTransId="{300FC191-F038-462B-A9C1-A5F1439D55A0}"/>
    <dgm:cxn modelId="{9A239B53-8E12-44D0-B46C-E09C3ADA8E73}" type="presOf" srcId="{BE5D3741-254E-4C19-BE71-F5ACEF88E900}" destId="{CE451EA2-57B3-4552-BE28-6ED491372056}" srcOrd="0" destOrd="0" presId="urn:microsoft.com/office/officeart/2005/8/layout/venn1"/>
    <dgm:cxn modelId="{DE79A791-A9CF-4F88-8ECA-AF7BA7ED19E5}" srcId="{9AB13630-6FD7-4781-9645-A028285EFE16}" destId="{FBF0C27B-B4AB-4C15-8B5E-326EA2213E48}" srcOrd="0" destOrd="0" parTransId="{1959ABF5-2411-4554-B305-E2799ADBA4A3}" sibTransId="{036260FF-F62D-48D7-8992-78E1DB8226DA}"/>
    <dgm:cxn modelId="{CFB64CAB-914C-4C3E-8D17-4D949E90C544}" type="presOf" srcId="{FBF0C27B-B4AB-4C15-8B5E-326EA2213E48}" destId="{644003E4-BF46-490D-9EA0-C6576D7AB66B}" srcOrd="0" destOrd="0" presId="urn:microsoft.com/office/officeart/2005/8/layout/venn1"/>
    <dgm:cxn modelId="{C63154B0-A143-44D5-98B7-E447B0E2EC6B}" type="presOf" srcId="{9AB13630-6FD7-4781-9645-A028285EFE16}" destId="{45247722-D0F0-44CC-9E46-170C1F37D472}" srcOrd="0" destOrd="0" presId="urn:microsoft.com/office/officeart/2005/8/layout/venn1"/>
    <dgm:cxn modelId="{365C10D9-B0FA-4B5C-80AF-76701D3C6A81}" type="presOf" srcId="{BE5D3741-254E-4C19-BE71-F5ACEF88E900}" destId="{079FB80D-1D55-4F1B-A5EC-9FCA25D664D3}" srcOrd="1" destOrd="0" presId="urn:microsoft.com/office/officeart/2005/8/layout/venn1"/>
    <dgm:cxn modelId="{07E52DE0-17DE-41D4-935B-770197A37029}" type="presOf" srcId="{FBF0C27B-B4AB-4C15-8B5E-326EA2213E48}" destId="{9871F1A5-D745-4B6B-AF87-FFF7F1A962E8}" srcOrd="1" destOrd="0" presId="urn:microsoft.com/office/officeart/2005/8/layout/venn1"/>
    <dgm:cxn modelId="{68B82198-5240-4519-99CB-F46F3289E651}" type="presParOf" srcId="{45247722-D0F0-44CC-9E46-170C1F37D472}" destId="{644003E4-BF46-490D-9EA0-C6576D7AB66B}" srcOrd="0" destOrd="0" presId="urn:microsoft.com/office/officeart/2005/8/layout/venn1"/>
    <dgm:cxn modelId="{0F093E04-7B34-4F20-AC6A-52BCA8897347}" type="presParOf" srcId="{45247722-D0F0-44CC-9E46-170C1F37D472}" destId="{9871F1A5-D745-4B6B-AF87-FFF7F1A962E8}" srcOrd="1" destOrd="0" presId="urn:microsoft.com/office/officeart/2005/8/layout/venn1"/>
    <dgm:cxn modelId="{4A166B76-4769-4CB2-8B79-2DB638D350B4}" type="presParOf" srcId="{45247722-D0F0-44CC-9E46-170C1F37D472}" destId="{CE451EA2-57B3-4552-BE28-6ED491372056}" srcOrd="2" destOrd="0" presId="urn:microsoft.com/office/officeart/2005/8/layout/venn1"/>
    <dgm:cxn modelId="{968DD457-9CDC-4B66-A7C0-D20303DDC708}" type="presParOf" srcId="{45247722-D0F0-44CC-9E46-170C1F37D472}" destId="{079FB80D-1D55-4F1B-A5EC-9FCA25D664D3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CD9575-80BE-4058-94C5-ACA7928A7275}">
      <dsp:nvSpPr>
        <dsp:cNvPr id="0" name=""/>
        <dsp:cNvSpPr/>
      </dsp:nvSpPr>
      <dsp:spPr>
        <a:xfrm>
          <a:off x="-1186933" y="740891"/>
          <a:ext cx="3513624" cy="3848855"/>
        </a:xfrm>
        <a:prstGeom prst="pie">
          <a:avLst>
            <a:gd name="adj1" fmla="val 16200000"/>
            <a:gd name="adj2" fmla="val 5400000"/>
          </a:avLst>
        </a:prstGeom>
        <a:solidFill>
          <a:srgbClr val="00B0F0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600" kern="1200" dirty="0"/>
            <a:t>  </a:t>
          </a:r>
          <a:r>
            <a:rPr lang="en-MY" sz="1600" b="1" kern="1200" dirty="0"/>
            <a:t>FUNCTIONAL VISION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MY" sz="1600" b="1" kern="120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600" b="1" kern="1200" dirty="0"/>
            <a:t>How the person functions in vision-related activities</a:t>
          </a:r>
        </a:p>
      </dsp:txBody>
      <dsp:txXfrm>
        <a:off x="569878" y="1313637"/>
        <a:ext cx="1233951" cy="2703362"/>
      </dsp:txXfrm>
    </dsp:sp>
    <dsp:sp modelId="{998C28D3-6EB9-4589-9252-7E2A6CCC6FB6}">
      <dsp:nvSpPr>
        <dsp:cNvPr id="0" name=""/>
        <dsp:cNvSpPr/>
      </dsp:nvSpPr>
      <dsp:spPr>
        <a:xfrm>
          <a:off x="-1228806" y="755183"/>
          <a:ext cx="3492322" cy="3820270"/>
        </a:xfrm>
        <a:prstGeom prst="pie">
          <a:avLst>
            <a:gd name="adj1" fmla="val 5400000"/>
            <a:gd name="adj2" fmla="val 16200000"/>
          </a:avLst>
        </a:prstGeom>
        <a:solidFill>
          <a:srgbClr val="0000FF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600" b="1" kern="1200" dirty="0"/>
            <a:t>VISUAL FUNCTION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MY" sz="1700" b="1" kern="120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700" b="1" kern="1200" dirty="0"/>
            <a:t>How the eyes functions</a:t>
          </a:r>
        </a:p>
      </dsp:txBody>
      <dsp:txXfrm>
        <a:off x="-729903" y="1323676"/>
        <a:ext cx="1226470" cy="26832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334F05-4322-43C0-9EE9-8763E30510A2}">
      <dsp:nvSpPr>
        <dsp:cNvPr id="0" name=""/>
        <dsp:cNvSpPr/>
      </dsp:nvSpPr>
      <dsp:spPr>
        <a:xfrm>
          <a:off x="1684543" y="315143"/>
          <a:ext cx="2183645" cy="2183645"/>
        </a:xfrm>
        <a:prstGeom prst="pieWedge">
          <a:avLst/>
        </a:prstGeom>
        <a:solidFill>
          <a:srgbClr val="9900CC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2000" kern="1200" dirty="0"/>
            <a:t>Financial, Social &amp; </a:t>
          </a:r>
          <a:r>
            <a:rPr lang="en-MY" sz="2000" kern="1200" dirty="0" err="1"/>
            <a:t>Psycholo-gical</a:t>
          </a:r>
          <a:r>
            <a:rPr lang="en-MY" sz="2000" kern="1200" dirty="0"/>
            <a:t> Support</a:t>
          </a:r>
        </a:p>
      </dsp:txBody>
      <dsp:txXfrm>
        <a:off x="2324118" y="954718"/>
        <a:ext cx="1544070" cy="1544070"/>
      </dsp:txXfrm>
    </dsp:sp>
    <dsp:sp modelId="{B4A1C9D9-5666-44EF-8006-795285328EFA}">
      <dsp:nvSpPr>
        <dsp:cNvPr id="0" name=""/>
        <dsp:cNvSpPr/>
      </dsp:nvSpPr>
      <dsp:spPr>
        <a:xfrm rot="5400000">
          <a:off x="3969050" y="315143"/>
          <a:ext cx="2183645" cy="2183645"/>
        </a:xfrm>
        <a:prstGeom prst="pieWedge">
          <a:avLst/>
        </a:prstGeom>
        <a:solidFill>
          <a:srgbClr val="9900CC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800" kern="1200" dirty="0"/>
            <a:t>Low Vision Devices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800" kern="1200" dirty="0"/>
            <a:t>Non-optical Devices</a:t>
          </a:r>
        </a:p>
      </dsp:txBody>
      <dsp:txXfrm rot="-5400000">
        <a:off x="3969050" y="954718"/>
        <a:ext cx="1544070" cy="1544070"/>
      </dsp:txXfrm>
    </dsp:sp>
    <dsp:sp modelId="{D7225F47-5C04-4910-85D1-328710CC9CBA}">
      <dsp:nvSpPr>
        <dsp:cNvPr id="0" name=""/>
        <dsp:cNvSpPr/>
      </dsp:nvSpPr>
      <dsp:spPr>
        <a:xfrm rot="10800000">
          <a:off x="3969050" y="2544272"/>
          <a:ext cx="2183645" cy="2183645"/>
        </a:xfrm>
        <a:prstGeom prst="pieWedge">
          <a:avLst/>
        </a:prstGeom>
        <a:solidFill>
          <a:srgbClr val="9900CC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2000" kern="1200" dirty="0"/>
            <a:t>Training &amp; Therapy</a:t>
          </a:r>
        </a:p>
      </dsp:txBody>
      <dsp:txXfrm rot="10800000">
        <a:off x="3969050" y="2544272"/>
        <a:ext cx="1544070" cy="1544070"/>
      </dsp:txXfrm>
    </dsp:sp>
    <dsp:sp modelId="{8D6289FD-0A24-4301-9F63-8CC3E8CE009A}">
      <dsp:nvSpPr>
        <dsp:cNvPr id="0" name=""/>
        <dsp:cNvSpPr/>
      </dsp:nvSpPr>
      <dsp:spPr>
        <a:xfrm rot="16200000">
          <a:off x="1684543" y="2544272"/>
          <a:ext cx="2183645" cy="2183645"/>
        </a:xfrm>
        <a:prstGeom prst="pieWedge">
          <a:avLst/>
        </a:prstGeom>
        <a:solidFill>
          <a:srgbClr val="9900CC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800" kern="1200" dirty="0"/>
            <a:t>Environment Modification</a:t>
          </a:r>
        </a:p>
      </dsp:txBody>
      <dsp:txXfrm rot="5400000">
        <a:off x="2324118" y="2544272"/>
        <a:ext cx="1544070" cy="1544070"/>
      </dsp:txXfrm>
    </dsp:sp>
    <dsp:sp modelId="{D7FEF054-E1B1-490C-9165-4379CF9A30DC}">
      <dsp:nvSpPr>
        <dsp:cNvPr id="0" name=""/>
        <dsp:cNvSpPr/>
      </dsp:nvSpPr>
      <dsp:spPr>
        <a:xfrm>
          <a:off x="3541651" y="2067655"/>
          <a:ext cx="753937" cy="655598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4A039C-DA2E-4D32-9F26-8F7F9FAFD480}">
      <dsp:nvSpPr>
        <dsp:cNvPr id="0" name=""/>
        <dsp:cNvSpPr/>
      </dsp:nvSpPr>
      <dsp:spPr>
        <a:xfrm rot="10800000">
          <a:off x="3541651" y="2319808"/>
          <a:ext cx="753937" cy="655598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334F05-4322-43C0-9EE9-8763E30510A2}">
      <dsp:nvSpPr>
        <dsp:cNvPr id="0" name=""/>
        <dsp:cNvSpPr/>
      </dsp:nvSpPr>
      <dsp:spPr>
        <a:xfrm>
          <a:off x="1559139" y="194242"/>
          <a:ext cx="1475564" cy="1475564"/>
        </a:xfrm>
        <a:prstGeom prst="pieWedge">
          <a:avLst/>
        </a:prstGeom>
        <a:solidFill>
          <a:srgbClr val="9900CC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200" kern="1200" dirty="0"/>
            <a:t>Financial &amp; Social Support</a:t>
          </a:r>
        </a:p>
      </dsp:txBody>
      <dsp:txXfrm>
        <a:off x="1991322" y="626425"/>
        <a:ext cx="1043381" cy="1043381"/>
      </dsp:txXfrm>
    </dsp:sp>
    <dsp:sp modelId="{B4A1C9D9-5666-44EF-8006-795285328EFA}">
      <dsp:nvSpPr>
        <dsp:cNvPr id="0" name=""/>
        <dsp:cNvSpPr/>
      </dsp:nvSpPr>
      <dsp:spPr>
        <a:xfrm rot="5400000">
          <a:off x="3102859" y="194242"/>
          <a:ext cx="1475564" cy="1475564"/>
        </a:xfrm>
        <a:prstGeom prst="pieWedge">
          <a:avLst/>
        </a:prstGeom>
        <a:solidFill>
          <a:srgbClr val="9900CC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200" kern="1200" dirty="0"/>
            <a:t>Low Vision Devices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200" kern="1200" dirty="0"/>
            <a:t>Non-optical Devices</a:t>
          </a:r>
        </a:p>
      </dsp:txBody>
      <dsp:txXfrm rot="-5400000">
        <a:off x="3102859" y="626425"/>
        <a:ext cx="1043381" cy="1043381"/>
      </dsp:txXfrm>
    </dsp:sp>
    <dsp:sp modelId="{D7225F47-5C04-4910-85D1-328710CC9CBA}">
      <dsp:nvSpPr>
        <dsp:cNvPr id="0" name=""/>
        <dsp:cNvSpPr/>
      </dsp:nvSpPr>
      <dsp:spPr>
        <a:xfrm rot="10800000">
          <a:off x="3102859" y="1737962"/>
          <a:ext cx="1475564" cy="1475564"/>
        </a:xfrm>
        <a:prstGeom prst="pieWedge">
          <a:avLst/>
        </a:prstGeom>
        <a:solidFill>
          <a:srgbClr val="9900CC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200" kern="1200" dirty="0"/>
            <a:t>Training &amp; Therapy</a:t>
          </a:r>
        </a:p>
      </dsp:txBody>
      <dsp:txXfrm rot="10800000">
        <a:off x="3102859" y="1737962"/>
        <a:ext cx="1043381" cy="1043381"/>
      </dsp:txXfrm>
    </dsp:sp>
    <dsp:sp modelId="{8D6289FD-0A24-4301-9F63-8CC3E8CE009A}">
      <dsp:nvSpPr>
        <dsp:cNvPr id="0" name=""/>
        <dsp:cNvSpPr/>
      </dsp:nvSpPr>
      <dsp:spPr>
        <a:xfrm rot="16200000">
          <a:off x="1559139" y="1737962"/>
          <a:ext cx="1475564" cy="1475564"/>
        </a:xfrm>
        <a:prstGeom prst="pieWedge">
          <a:avLst/>
        </a:prstGeom>
        <a:solidFill>
          <a:srgbClr val="9900CC"/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1200" kern="1200" dirty="0"/>
            <a:t>Environment Modification</a:t>
          </a:r>
        </a:p>
      </dsp:txBody>
      <dsp:txXfrm rot="5400000">
        <a:off x="1991322" y="1737962"/>
        <a:ext cx="1043381" cy="1043381"/>
      </dsp:txXfrm>
    </dsp:sp>
    <dsp:sp modelId="{D7FEF054-E1B1-490C-9165-4379CF9A30DC}">
      <dsp:nvSpPr>
        <dsp:cNvPr id="0" name=""/>
        <dsp:cNvSpPr/>
      </dsp:nvSpPr>
      <dsp:spPr>
        <a:xfrm>
          <a:off x="2814050" y="1397185"/>
          <a:ext cx="509461" cy="443010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4A039C-DA2E-4D32-9F26-8F7F9FAFD480}">
      <dsp:nvSpPr>
        <dsp:cNvPr id="0" name=""/>
        <dsp:cNvSpPr/>
      </dsp:nvSpPr>
      <dsp:spPr>
        <a:xfrm rot="10800000">
          <a:off x="2814050" y="1567574"/>
          <a:ext cx="509461" cy="443010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4003E4-BF46-490D-9EA0-C6576D7AB66B}">
      <dsp:nvSpPr>
        <dsp:cNvPr id="0" name=""/>
        <dsp:cNvSpPr/>
      </dsp:nvSpPr>
      <dsp:spPr>
        <a:xfrm>
          <a:off x="81530" y="10989"/>
          <a:ext cx="2011089" cy="20110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2000" kern="1200" dirty="0">
              <a:solidFill>
                <a:schemeClr val="bg1"/>
              </a:solidFill>
            </a:rPr>
            <a:t>Visual function</a:t>
          </a:r>
        </a:p>
      </dsp:txBody>
      <dsp:txXfrm>
        <a:off x="362358" y="248139"/>
        <a:ext cx="1159547" cy="1536788"/>
      </dsp:txXfrm>
    </dsp:sp>
    <dsp:sp modelId="{CE451EA2-57B3-4552-BE28-6ED491372056}">
      <dsp:nvSpPr>
        <dsp:cNvPr id="0" name=""/>
        <dsp:cNvSpPr/>
      </dsp:nvSpPr>
      <dsp:spPr>
        <a:xfrm>
          <a:off x="1530964" y="10989"/>
          <a:ext cx="2011089" cy="201108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MY" sz="2000" kern="1200" dirty="0">
              <a:solidFill>
                <a:schemeClr val="bg1"/>
              </a:solidFill>
            </a:rPr>
            <a:t>Functional vision</a:t>
          </a:r>
        </a:p>
      </dsp:txBody>
      <dsp:txXfrm>
        <a:off x="2101679" y="248139"/>
        <a:ext cx="1159547" cy="15367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AB4E3-96D4-4F1A-9106-F512DB85D47E}" type="datetimeFigureOut">
              <a:rPr lang="en-MY" smtClean="0"/>
              <a:t>11/6/2018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2FFA47-8FD6-4FFF-AC7B-A992154BA9E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02988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EE206C-AB6D-464E-A434-3AA0B94BE343}" type="slidenum">
              <a:rPr lang="en-MY" smtClean="0"/>
              <a:t>16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90732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33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439" y="1650738"/>
            <a:ext cx="7124370" cy="2219691"/>
          </a:xfrm>
        </p:spPr>
        <p:txBody>
          <a:bodyPr anchor="ctr">
            <a:normAutofit/>
          </a:bodyPr>
          <a:lstStyle>
            <a:lvl1pPr algn="l"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439" y="4134238"/>
            <a:ext cx="712437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fld id="{DAB80FC4-07EB-469A-AC5B-F254398FE23A}" type="datetime1">
              <a:rPr lang="en-MY" smtClean="0"/>
              <a:t>11/6/2018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809" y="405518"/>
            <a:ext cx="3921724" cy="6044927"/>
          </a:xfrm>
          <a:prstGeom prst="rect">
            <a:avLst/>
          </a:prstGeom>
          <a:scene3d>
            <a:camera prst="perspectiveLef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77404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6E5EA-EFEA-4F13-A6E8-7F1B4E19BEF3}" type="datetime1">
              <a:rPr lang="en-MY" smtClean="0"/>
              <a:t>11/6/2018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3630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BE6DA-5C75-4741-A45A-321F5A5FF032}" type="datetime1">
              <a:rPr lang="en-MY" smtClean="0"/>
              <a:t>11/6/2018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311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FD291-4873-4E52-8C5F-57DE00C1EF8C}" type="datetime1">
              <a:rPr lang="en-MY" smtClean="0"/>
              <a:t>11/6/2018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  <p:grpSp>
        <p:nvGrpSpPr>
          <p:cNvPr id="7" name="Group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Straight Connector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126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B1287-F891-4FF0-8831-84397CD7458D}" type="datetime1">
              <a:rPr lang="en-MY" smtClean="0"/>
              <a:t>11/6/2018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6843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5794744"/>
            <a:ext cx="12192000" cy="106325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4755303"/>
            <a:ext cx="573405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0" y="-34000"/>
            <a:ext cx="12192000" cy="1153573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4" name="Group 13"/>
          <p:cNvGrpSpPr/>
          <p:nvPr/>
        </p:nvGrpSpPr>
        <p:grpSpPr>
          <a:xfrm>
            <a:off x="0" y="1175742"/>
            <a:ext cx="12192000" cy="63125"/>
            <a:chOff x="507492" y="1501519"/>
            <a:chExt cx="8129016" cy="63125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/>
          <a:stretch/>
        </p:blipFill>
        <p:spPr>
          <a:xfrm>
            <a:off x="7280949" y="1646490"/>
            <a:ext cx="4469051" cy="348512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13" name="Group 12"/>
          <p:cNvGrpSpPr/>
          <p:nvPr/>
        </p:nvGrpSpPr>
        <p:grpSpPr>
          <a:xfrm rot="10800000">
            <a:off x="0" y="5665489"/>
            <a:ext cx="12192000" cy="63125"/>
            <a:chOff x="507492" y="1501519"/>
            <a:chExt cx="8129016" cy="6312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0" y="5794744"/>
            <a:ext cx="12192000" cy="106325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20" name="Group 19"/>
          <p:cNvGrpSpPr/>
          <p:nvPr/>
        </p:nvGrpSpPr>
        <p:grpSpPr>
          <a:xfrm rot="10800000">
            <a:off x="0" y="5665489"/>
            <a:ext cx="12192000" cy="63125"/>
            <a:chOff x="507492" y="1501519"/>
            <a:chExt cx="8129016" cy="63125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546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  <a:solidFill>
            <a:schemeClr val="bg2">
              <a:lumMod val="40000"/>
              <a:lumOff val="60000"/>
            </a:schemeClr>
          </a:solidFill>
        </p:grpSpPr>
        <p:grpSp>
          <p:nvGrpSpPr>
            <p:cNvPr id="9" name="Group 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  <a:grpFill/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grpFill/>
              <a:ln w="381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grpFill/>
              <a:ln w="127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  <a:grpFill/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grpFill/>
              <a:ln w="381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grpFill/>
              <a:ln w="127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5F955-6C1A-4A12-BF50-D37C4E6C7048}" type="datetime1">
              <a:rPr lang="en-MY" smtClean="0"/>
              <a:t>11/6/2018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2479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4CE56-74F8-4E18-B93E-22CD5FE86DC8}" type="datetime1">
              <a:rPr lang="en-MY" smtClean="0"/>
              <a:t>11/6/2018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5805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3F030-F7E2-4D2C-A7E2-16DE93ABBDDD}" type="datetime1">
              <a:rPr lang="en-MY" smtClean="0"/>
              <a:t>11/6/2018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1183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D68D-073F-4D55-86CB-5A90845ED7DF}" type="datetime1">
              <a:rPr lang="en-MY" smtClean="0"/>
              <a:t>11/6/2018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4428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DDCC-3813-4E99-A9D2-A2889FD51467}" type="datetime1">
              <a:rPr lang="en-MY" smtClean="0"/>
              <a:t>11/6/2018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2294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A32D6-ADBD-40DB-AAB3-7BE9D135B623}" type="datetime1">
              <a:rPr lang="en-MY" smtClean="0"/>
              <a:t>11/6/2018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9527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6172200"/>
            <a:ext cx="12192000" cy="7609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 userDrawn="1"/>
        </p:nvSpPr>
        <p:spPr>
          <a:xfrm>
            <a:off x="0" y="-34000"/>
            <a:ext cx="12192000" cy="1337603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aseline="0">
                <a:solidFill>
                  <a:schemeClr val="bg1"/>
                </a:solidFill>
              </a:defRPr>
            </a:lvl1pPr>
          </a:lstStyle>
          <a:p>
            <a:fld id="{5D092E0F-0A16-4BA6-97BA-D03E4AC9654A}" type="datetime1">
              <a:rPr lang="en-MY" smtClean="0"/>
              <a:t>11/6/2018</a:t>
            </a:fld>
            <a:endParaRPr lang="en-MY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200" baseline="0">
                <a:solidFill>
                  <a:schemeClr val="bg1"/>
                </a:solidFill>
              </a:defRPr>
            </a:lvl1pPr>
          </a:lstStyle>
          <a:p>
            <a:endParaRPr lang="en-M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aseline="0">
                <a:solidFill>
                  <a:schemeClr val="bg1"/>
                </a:solidFill>
              </a:defRPr>
            </a:lvl1pPr>
          </a:lstStyle>
          <a:p>
            <a:fld id="{329EAAF7-05C4-4063-B450-AE7E7F991D4D}" type="slidenum">
              <a:rPr lang="en-MY" smtClean="0"/>
              <a:pPr/>
              <a:t>‹#›</a:t>
            </a:fld>
            <a:endParaRPr lang="en-MY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34000"/>
            <a:ext cx="1245937" cy="16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82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diagramColors" Target="../diagrams/colors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diagramQuickStyle" Target="../diagrams/quickStyl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11" Type="http://schemas.openxmlformats.org/officeDocument/2006/relationships/diagramLayout" Target="../diagrams/layout4.xml"/><Relationship Id="rId5" Type="http://schemas.openxmlformats.org/officeDocument/2006/relationships/diagramQuickStyle" Target="../diagrams/quickStyle3.xml"/><Relationship Id="rId10" Type="http://schemas.openxmlformats.org/officeDocument/2006/relationships/diagramData" Target="../diagrams/data4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35.png"/><Relationship Id="rId14" Type="http://schemas.microsoft.com/office/2007/relationships/diagramDrawing" Target="../diagrams/drawing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D3E3E-4555-9749-9AD6-C6C699FCFB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Training module CPG management of Glaucoma – </a:t>
            </a:r>
            <a:br>
              <a:rPr lang="en-US" b="1" dirty="0"/>
            </a:br>
            <a:r>
              <a:rPr lang="en-US" b="1" dirty="0"/>
              <a:t>Vision Rehabilitation &amp;</a:t>
            </a:r>
            <a:br>
              <a:rPr lang="en-US" b="1" dirty="0"/>
            </a:br>
            <a:r>
              <a:rPr lang="en-US" b="1" dirty="0"/>
              <a:t>referral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C703B7-219C-1540-B32E-8351D7CE9F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0439" y="4203513"/>
            <a:ext cx="7124370" cy="2488235"/>
          </a:xfrm>
        </p:spPr>
        <p:txBody>
          <a:bodyPr>
            <a:noAutofit/>
          </a:bodyPr>
          <a:lstStyle/>
          <a:p>
            <a:r>
              <a:rPr lang="en-US" sz="2800" b="1" dirty="0"/>
              <a:t>Dr. </a:t>
            </a:r>
            <a:r>
              <a:rPr lang="en-MY" sz="2800" b="1" dirty="0" err="1"/>
              <a:t>Zainora</a:t>
            </a:r>
            <a:r>
              <a:rPr lang="en-MY" sz="2800" b="1" dirty="0"/>
              <a:t> Mohammed</a:t>
            </a:r>
            <a:endParaRPr lang="en-US" sz="2800" b="1" dirty="0"/>
          </a:p>
          <a:p>
            <a:r>
              <a:rPr lang="en-MY" sz="2000" dirty="0"/>
              <a:t>Senior Lecturer</a:t>
            </a:r>
          </a:p>
          <a:p>
            <a:r>
              <a:rPr lang="en-MY" sz="2000" dirty="0"/>
              <a:t>Optometry &amp; Vision Sciences Programme</a:t>
            </a:r>
          </a:p>
          <a:p>
            <a:r>
              <a:rPr lang="en-MY" sz="2000" dirty="0"/>
              <a:t>Centre for Rehabilitation &amp; Special Need</a:t>
            </a:r>
          </a:p>
          <a:p>
            <a:pPr algn="just"/>
            <a:r>
              <a:rPr lang="en-MY" sz="2000" dirty="0"/>
              <a:t>&amp;</a:t>
            </a:r>
          </a:p>
          <a:p>
            <a:pPr algn="just"/>
            <a:r>
              <a:rPr lang="en-MY" sz="2000" dirty="0"/>
              <a:t>Associate Fellow, H-CARE</a:t>
            </a:r>
          </a:p>
          <a:p>
            <a:pPr algn="just"/>
            <a:r>
              <a:rPr lang="en-MY" sz="2000" dirty="0"/>
              <a:t>Faculty of Health Sciences, </a:t>
            </a:r>
            <a:r>
              <a:rPr lang="en-MY" sz="2000" dirty="0" err="1"/>
              <a:t>Universiti</a:t>
            </a:r>
            <a:r>
              <a:rPr lang="en-MY" sz="2000" dirty="0"/>
              <a:t> </a:t>
            </a:r>
            <a:r>
              <a:rPr lang="en-MY" sz="2000" dirty="0" err="1"/>
              <a:t>Kebangsaan</a:t>
            </a:r>
            <a:r>
              <a:rPr lang="en-MY" sz="2000" dirty="0"/>
              <a:t> Malaysia</a:t>
            </a:r>
          </a:p>
          <a:p>
            <a:endParaRPr lang="en-US" sz="2000" dirty="0"/>
          </a:p>
          <a:p>
            <a:pPr algn="ctr"/>
            <a:endParaRPr lang="en-MY" sz="2400" dirty="0"/>
          </a:p>
          <a:p>
            <a:pPr algn="ctr"/>
            <a:endParaRPr lang="en-MY" sz="2000" dirty="0"/>
          </a:p>
          <a:p>
            <a:endParaRPr lang="en-US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9AC0AC-312E-47C1-BEAF-3CA0E948C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4206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ChangeAspect="1"/>
          </p:cNvSpPr>
          <p:nvPr/>
        </p:nvSpPr>
        <p:spPr>
          <a:xfrm>
            <a:off x="1074025" y="1398049"/>
            <a:ext cx="6867840" cy="611131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Low vision devices (LVD) &amp; adaptive technology</a:t>
            </a:r>
            <a:endParaRPr lang="ms-MY" sz="2400" b="1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03CC67-EB2D-43F4-9DBC-9C32D7F14503}"/>
              </a:ext>
            </a:extLst>
          </p:cNvPr>
          <p:cNvSpPr/>
          <p:nvPr/>
        </p:nvSpPr>
        <p:spPr>
          <a:xfrm>
            <a:off x="1060169" y="580545"/>
            <a:ext cx="46823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+mj-lt"/>
              </a:rPr>
              <a:t>What can be done?</a:t>
            </a:r>
            <a:endParaRPr lang="ms-MY" sz="36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66F3E0D-91C9-4EE6-96CE-4BE431A299AC}"/>
              </a:ext>
            </a:extLst>
          </p:cNvPr>
          <p:cNvGrpSpPr/>
          <p:nvPr/>
        </p:nvGrpSpPr>
        <p:grpSpPr>
          <a:xfrm>
            <a:off x="1502258" y="2147206"/>
            <a:ext cx="2385570" cy="4558383"/>
            <a:chOff x="885510" y="1330787"/>
            <a:chExt cx="2572685" cy="4895583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C494B3D-B38E-4592-BC8B-44016CB0FCFF}"/>
                </a:ext>
              </a:extLst>
            </p:cNvPr>
            <p:cNvGrpSpPr/>
            <p:nvPr/>
          </p:nvGrpSpPr>
          <p:grpSpPr>
            <a:xfrm>
              <a:off x="885510" y="1330787"/>
              <a:ext cx="2572685" cy="4860808"/>
              <a:chOff x="699881" y="822237"/>
              <a:chExt cx="2297127" cy="4548015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4987D871-49AA-43E9-851E-50FFC39707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4556" y="822237"/>
                <a:ext cx="2272452" cy="2605696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80F3A49E-E442-4F6B-BDFE-F4EAFBAA74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9881" y="3460471"/>
                <a:ext cx="2297127" cy="1909781"/>
              </a:xfrm>
              <a:prstGeom prst="rect">
                <a:avLst/>
              </a:prstGeom>
            </p:spPr>
          </p:pic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5B2A2F2-0D82-468D-B35A-8A0F236E7C63}"/>
                </a:ext>
              </a:extLst>
            </p:cNvPr>
            <p:cNvSpPr txBox="1"/>
            <p:nvPr/>
          </p:nvSpPr>
          <p:spPr>
            <a:xfrm>
              <a:off x="1060169" y="5826260"/>
              <a:ext cx="22510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MY" sz="2000" b="1" dirty="0"/>
                <a:t>Simple magnifiers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6542C74-C41C-42CF-8B2C-9ABD8CADE3BE}"/>
              </a:ext>
            </a:extLst>
          </p:cNvPr>
          <p:cNvGrpSpPr/>
          <p:nvPr/>
        </p:nvGrpSpPr>
        <p:grpSpPr>
          <a:xfrm>
            <a:off x="4183268" y="2114826"/>
            <a:ext cx="3458166" cy="4558383"/>
            <a:chOff x="4263846" y="1330787"/>
            <a:chExt cx="3664308" cy="4997510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E9244426-37CC-4BB5-B75F-5B6B737B6D1F}"/>
                </a:ext>
              </a:extLst>
            </p:cNvPr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69" t="20802" r="27788" b="27408"/>
            <a:stretch/>
          </p:blipFill>
          <p:spPr bwMode="auto">
            <a:xfrm>
              <a:off x="4975431" y="1330787"/>
              <a:ext cx="2241137" cy="290918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31" name="Picture 30" descr="C:\Users\OPTIPL~1\AppData\Local\Temp\Rar$DIa0.808\20150519_121851.jpg">
              <a:extLst>
                <a:ext uri="{FF2B5EF4-FFF2-40B4-BE49-F238E27FC236}">
                  <a16:creationId xmlns:a16="http://schemas.microsoft.com/office/drawing/2014/main" id="{0C3B79CE-067C-4577-A3D4-8C37C753E825}"/>
                </a:ext>
              </a:extLst>
            </p:cNvPr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5" t="10345" r="-1651" b="32759"/>
            <a:stretch/>
          </p:blipFill>
          <p:spPr bwMode="auto">
            <a:xfrm>
              <a:off x="4263846" y="4572999"/>
              <a:ext cx="3664308" cy="175529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7237061-F013-4231-9109-43065B8BAAD7}"/>
                </a:ext>
              </a:extLst>
            </p:cNvPr>
            <p:cNvSpPr txBox="1"/>
            <p:nvPr/>
          </p:nvSpPr>
          <p:spPr>
            <a:xfrm>
              <a:off x="6306418" y="4599256"/>
              <a:ext cx="1577077" cy="4386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MY" sz="2000" b="1" dirty="0"/>
                <a:t>Telescopes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3E4F1D6-D889-4E51-A7A7-0308B677C4ED}"/>
              </a:ext>
            </a:extLst>
          </p:cNvPr>
          <p:cNvGrpSpPr/>
          <p:nvPr/>
        </p:nvGrpSpPr>
        <p:grpSpPr>
          <a:xfrm>
            <a:off x="7928010" y="1319920"/>
            <a:ext cx="2761732" cy="5434827"/>
            <a:chOff x="8389942" y="922485"/>
            <a:chExt cx="2761897" cy="5661849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9D2C33F-E9AF-420A-8514-E7E226EEABF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398807" y="922485"/>
              <a:ext cx="2753032" cy="3601508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12F7E117-7833-4C6B-9283-732054A1D577}"/>
                </a:ext>
              </a:extLst>
            </p:cNvPr>
            <p:cNvPicPr/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9" t="155" r="29286" b="38347"/>
            <a:stretch/>
          </p:blipFill>
          <p:spPr bwMode="auto">
            <a:xfrm>
              <a:off x="8389942" y="4700924"/>
              <a:ext cx="2761897" cy="188341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1A2EEEA-A4E2-4C26-BAFF-7DE24699302D}"/>
                </a:ext>
              </a:extLst>
            </p:cNvPr>
            <p:cNvSpPr txBox="1"/>
            <p:nvPr/>
          </p:nvSpPr>
          <p:spPr>
            <a:xfrm>
              <a:off x="8479478" y="6184224"/>
              <a:ext cx="25828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MY" sz="2000" b="1" dirty="0">
                  <a:solidFill>
                    <a:schemeClr val="bg1"/>
                  </a:solidFill>
                </a:rPr>
                <a:t>Adaptive technology</a:t>
              </a: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933931-0639-4074-B5A4-6B07312A8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5235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D403CC67-EB2D-43F4-9DBC-9C32D7F14503}"/>
              </a:ext>
            </a:extLst>
          </p:cNvPr>
          <p:cNvSpPr/>
          <p:nvPr/>
        </p:nvSpPr>
        <p:spPr>
          <a:xfrm>
            <a:off x="1068331" y="617245"/>
            <a:ext cx="46823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+mj-lt"/>
              </a:rPr>
              <a:t>What can be done?</a:t>
            </a:r>
            <a:endParaRPr lang="ms-MY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4EB46F6-F7E7-4DA9-9C18-3D2407BDD7A4}"/>
              </a:ext>
            </a:extLst>
          </p:cNvPr>
          <p:cNvSpPr>
            <a:spLocks noChangeAspect="1"/>
          </p:cNvSpPr>
          <p:nvPr/>
        </p:nvSpPr>
        <p:spPr>
          <a:xfrm>
            <a:off x="1195439" y="1349618"/>
            <a:ext cx="5995069" cy="611131"/>
          </a:xfrm>
          <a:prstGeom prst="rect">
            <a:avLst/>
          </a:prstGeom>
          <a:solidFill>
            <a:srgbClr val="66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r>
              <a:rPr lang="en-US" sz="2800" b="1" dirty="0">
                <a:solidFill>
                  <a:schemeClr val="bg1"/>
                </a:solidFill>
              </a:rPr>
              <a:t>Non-optical devices &amp; modification</a:t>
            </a:r>
            <a:endParaRPr lang="ms-MY" sz="2800" b="1" dirty="0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EE2C157-CFAC-431B-AB07-F9F46F830D52}"/>
              </a:ext>
            </a:extLst>
          </p:cNvPr>
          <p:cNvGrpSpPr/>
          <p:nvPr/>
        </p:nvGrpSpPr>
        <p:grpSpPr>
          <a:xfrm>
            <a:off x="1434655" y="2404638"/>
            <a:ext cx="1952036" cy="4142419"/>
            <a:chOff x="1329110" y="1511209"/>
            <a:chExt cx="1952036" cy="4142419"/>
          </a:xfrm>
        </p:grpSpPr>
        <p:pic>
          <p:nvPicPr>
            <p:cNvPr id="31" name="Picture 30" descr="A person standing in a room&#10;&#10;Description generated with high confidence">
              <a:extLst>
                <a:ext uri="{FF2B5EF4-FFF2-40B4-BE49-F238E27FC236}">
                  <a16:creationId xmlns:a16="http://schemas.microsoft.com/office/drawing/2014/main" id="{B5AD6A22-42BA-4E8B-9244-92FF3EBF5FC8}"/>
                </a:ext>
              </a:extLst>
            </p:cNvPr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052" t="21932" r="943" b="3011"/>
            <a:stretch/>
          </p:blipFill>
          <p:spPr bwMode="auto">
            <a:xfrm>
              <a:off x="1329110" y="1511209"/>
              <a:ext cx="1952036" cy="4142419"/>
            </a:xfrm>
            <a:prstGeom prst="rect">
              <a:avLst/>
            </a:prstGeom>
            <a:noFill/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BEEDE18-E4A2-4422-B80F-4D6F2FAFBF88}"/>
                </a:ext>
              </a:extLst>
            </p:cNvPr>
            <p:cNvSpPr txBox="1"/>
            <p:nvPr/>
          </p:nvSpPr>
          <p:spPr>
            <a:xfrm>
              <a:off x="1395108" y="1622323"/>
              <a:ext cx="128432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MY" sz="2400" b="1" dirty="0"/>
                <a:t>Lighting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B1FB577-7383-43BE-9D0A-1A66864B7310}"/>
              </a:ext>
            </a:extLst>
          </p:cNvPr>
          <p:cNvGrpSpPr/>
          <p:nvPr/>
        </p:nvGrpSpPr>
        <p:grpSpPr>
          <a:xfrm>
            <a:off x="3963819" y="2113781"/>
            <a:ext cx="2930462" cy="4433276"/>
            <a:chOff x="3862122" y="1436582"/>
            <a:chExt cx="2930462" cy="443327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E70170F1-3B14-4826-A497-1DC8FAA556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3710" t="59068" r="42822" b="10681"/>
            <a:stretch/>
          </p:blipFill>
          <p:spPr>
            <a:xfrm>
              <a:off x="3931397" y="1541204"/>
              <a:ext cx="2861187" cy="2074607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E096985-43CB-4AD7-A53A-9021EF7F1B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9274" t="21937" r="20081" b="49999"/>
            <a:stretch/>
          </p:blipFill>
          <p:spPr>
            <a:xfrm>
              <a:off x="4016661" y="3795251"/>
              <a:ext cx="2713151" cy="2074607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FD16771-E5CE-4931-8B5D-245F54B19874}"/>
                </a:ext>
              </a:extLst>
            </p:cNvPr>
            <p:cNvSpPr txBox="1"/>
            <p:nvPr/>
          </p:nvSpPr>
          <p:spPr>
            <a:xfrm>
              <a:off x="3862122" y="1436582"/>
              <a:ext cx="16528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MY" sz="2400" b="1" dirty="0"/>
                <a:t>Bold &amp; big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E2FFB20-4C67-4407-B647-B583D6CEA798}"/>
              </a:ext>
            </a:extLst>
          </p:cNvPr>
          <p:cNvGrpSpPr/>
          <p:nvPr/>
        </p:nvGrpSpPr>
        <p:grpSpPr>
          <a:xfrm>
            <a:off x="7383669" y="1626794"/>
            <a:ext cx="3482106" cy="5212930"/>
            <a:chOff x="7474104" y="1395682"/>
            <a:chExt cx="3482106" cy="521293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5459C55-BCBC-4F7D-B7A4-648DEFEA4A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81997" y="1395682"/>
              <a:ext cx="2989670" cy="2242252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4110DC71-2163-4DA5-97F9-599B8E156E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-158" t="8386" r="1"/>
            <a:stretch/>
          </p:blipFill>
          <p:spPr>
            <a:xfrm>
              <a:off x="7474104" y="3729131"/>
              <a:ext cx="3482106" cy="2617871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FE2CD053-2A86-46F7-B88C-3EC0B28D0140}"/>
                </a:ext>
              </a:extLst>
            </p:cNvPr>
            <p:cNvSpPr txBox="1"/>
            <p:nvPr/>
          </p:nvSpPr>
          <p:spPr>
            <a:xfrm>
              <a:off x="8306441" y="6146947"/>
              <a:ext cx="13908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MY" sz="2400" b="1" dirty="0"/>
                <a:t>Contrast</a:t>
              </a:r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EC380A-FF09-4968-87C5-620DE283E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0853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87330" y="378533"/>
            <a:ext cx="99945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+mj-lt"/>
              </a:rPr>
              <a:t>Environment Modification</a:t>
            </a:r>
            <a:endParaRPr lang="ms-MY" sz="36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106A8A-41F3-460C-B58E-370A6E500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625" y="4290816"/>
            <a:ext cx="3336724" cy="23171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7668CE8-84FD-4523-9E96-8ABEFE6C6F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1826" y="1044502"/>
            <a:ext cx="3108136" cy="31081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B2E450-2FEB-4B91-BEEF-C485CDF979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957" r="19943" b="7819"/>
          <a:stretch/>
        </p:blipFill>
        <p:spPr>
          <a:xfrm>
            <a:off x="6682380" y="911412"/>
            <a:ext cx="2772697" cy="324122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26E479A-C531-4754-A785-2669BE945B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6378" y="4407462"/>
            <a:ext cx="2987240" cy="22005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3881A0-9107-49F6-A7C4-C19C11DB5D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55115" y="4407462"/>
            <a:ext cx="3247260" cy="22005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C7BE611-2D4A-4719-9187-AC5E0181606A}"/>
              </a:ext>
            </a:extLst>
          </p:cNvPr>
          <p:cNvSpPr txBox="1"/>
          <p:nvPr/>
        </p:nvSpPr>
        <p:spPr>
          <a:xfrm>
            <a:off x="9567727" y="2920754"/>
            <a:ext cx="24718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800" b="1" dirty="0"/>
              <a:t>Use of colour contrast &amp; texture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49C131-64DB-4098-B5D4-452476A44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9035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8420F-E8B4-4AA2-A584-4B64B410A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Therapy &amp; Training</a:t>
            </a:r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6DB42D-68A7-43AF-A38D-AD83F7579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13</a:t>
            </a:fld>
            <a:endParaRPr lang="en-MY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E0A15B-0444-4389-83DA-510310B24A40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0" r="-10"/>
          <a:stretch/>
        </p:blipFill>
        <p:spPr bwMode="auto">
          <a:xfrm>
            <a:off x="1085001" y="1383889"/>
            <a:ext cx="2571383" cy="25981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FA2090F-D0AD-4D13-BACC-40C666653D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2079" y="1511708"/>
            <a:ext cx="6568029" cy="4639710"/>
          </a:xfrm>
        </p:spPr>
        <p:txBody>
          <a:bodyPr>
            <a:normAutofit lnSpcReduction="10000"/>
          </a:bodyPr>
          <a:lstStyle/>
          <a:p>
            <a:r>
              <a:rPr lang="en-MY" sz="2800" dirty="0"/>
              <a:t>Vision Rehabilitation Training (VRT)</a:t>
            </a:r>
          </a:p>
          <a:p>
            <a:pPr marL="623888" lvl="1" indent="-360363">
              <a:buFont typeface="Wingdings" panose="05000000000000000000" pitchFamily="2" charset="2"/>
              <a:buChar char="Ø"/>
            </a:pPr>
            <a:r>
              <a:rPr lang="en-MY" sz="2400" dirty="0"/>
              <a:t>Reading rehabilitation training</a:t>
            </a:r>
          </a:p>
          <a:p>
            <a:pPr marL="623888" lvl="1" indent="-360363">
              <a:buFont typeface="Wingdings" panose="05000000000000000000" pitchFamily="2" charset="2"/>
              <a:buChar char="Ø"/>
            </a:pPr>
            <a:r>
              <a:rPr lang="en-MY" sz="2400" dirty="0"/>
              <a:t>Steady eye strategy</a:t>
            </a:r>
          </a:p>
          <a:p>
            <a:pPr marL="623888" lvl="1" indent="-360363">
              <a:buFont typeface="Wingdings" panose="05000000000000000000" pitchFamily="2" charset="2"/>
              <a:buChar char="Ø"/>
            </a:pPr>
            <a:r>
              <a:rPr lang="en-MY" sz="2400" dirty="0"/>
              <a:t>Null zone/null point training</a:t>
            </a:r>
          </a:p>
          <a:p>
            <a:pPr marL="623888" lvl="1" indent="-360363">
              <a:buFont typeface="Wingdings" panose="05000000000000000000" pitchFamily="2" charset="2"/>
              <a:buChar char="Ø"/>
            </a:pPr>
            <a:r>
              <a:rPr lang="en-MY" sz="2400" dirty="0"/>
              <a:t>Focusing, localisation, tracing &amp; scanning (with telescope)</a:t>
            </a:r>
          </a:p>
          <a:p>
            <a:r>
              <a:rPr lang="en-MY" sz="2800" dirty="0"/>
              <a:t>VRT can be given by optometrists &amp; occupational therapists.</a:t>
            </a:r>
          </a:p>
          <a:p>
            <a:r>
              <a:rPr lang="en-MY" sz="2800" dirty="0"/>
              <a:t>Orientation &amp; Mobility Training (O&amp;M)</a:t>
            </a:r>
          </a:p>
          <a:p>
            <a:pPr marL="623888" indent="-3603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MY" sz="2400" dirty="0"/>
              <a:t>Given by occupational therapist or O&amp;M instructor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345374-CCAD-42E8-B482-EA76F517F8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85" t="-359" r="8562"/>
          <a:stretch/>
        </p:blipFill>
        <p:spPr>
          <a:xfrm>
            <a:off x="1929472" y="4107427"/>
            <a:ext cx="2664542" cy="238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11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F5F72-7957-42EE-BBFE-CFC15F167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Financial &amp; Social Support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3FA20B-1530-4F53-B606-056B965DB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14</a:t>
            </a:fld>
            <a:endParaRPr lang="en-MY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331C4E8-BF97-4913-9E8E-1CADED528D84}"/>
              </a:ext>
            </a:extLst>
          </p:cNvPr>
          <p:cNvGrpSpPr/>
          <p:nvPr/>
        </p:nvGrpSpPr>
        <p:grpSpPr>
          <a:xfrm>
            <a:off x="1207207" y="1436875"/>
            <a:ext cx="3815212" cy="5301462"/>
            <a:chOff x="1207207" y="1436875"/>
            <a:chExt cx="3815212" cy="530146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0C3D0FE-1723-406E-BD55-1B06E0F93A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4597" t="10000" r="36048" b="14408"/>
            <a:stretch/>
          </p:blipFill>
          <p:spPr>
            <a:xfrm>
              <a:off x="1484052" y="2166336"/>
              <a:ext cx="3156394" cy="457200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446798E-3502-4398-8308-2C65B781295A}"/>
                </a:ext>
              </a:extLst>
            </p:cNvPr>
            <p:cNvSpPr txBox="1"/>
            <p:nvPr/>
          </p:nvSpPr>
          <p:spPr>
            <a:xfrm>
              <a:off x="1207207" y="1436875"/>
              <a:ext cx="3815212" cy="9848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MY" sz="2000" dirty="0" err="1"/>
                <a:t>Jabatan</a:t>
              </a:r>
              <a:r>
                <a:rPr lang="en-MY" sz="2000" dirty="0"/>
                <a:t> Kebajikan Masyarakat </a:t>
              </a:r>
            </a:p>
            <a:p>
              <a:pPr algn="ctr"/>
              <a:r>
                <a:rPr lang="en-MY" sz="2000" dirty="0"/>
                <a:t>(www.jkm.gov.my)</a:t>
              </a:r>
            </a:p>
            <a:p>
              <a:endParaRPr lang="en-MY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21D1860-AF18-42B7-9C16-A742C84176E3}"/>
              </a:ext>
            </a:extLst>
          </p:cNvPr>
          <p:cNvGrpSpPr/>
          <p:nvPr/>
        </p:nvGrpSpPr>
        <p:grpSpPr>
          <a:xfrm>
            <a:off x="6943061" y="1436875"/>
            <a:ext cx="4106189" cy="5301462"/>
            <a:chOff x="6943061" y="1436875"/>
            <a:chExt cx="4106189" cy="528460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33BC333-E160-4E6B-8EA3-93794B83DD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48285" y="2438399"/>
              <a:ext cx="2862849" cy="4283077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05FFC36-197A-448D-BECF-7B9F45840E0B}"/>
                </a:ext>
              </a:extLst>
            </p:cNvPr>
            <p:cNvSpPr txBox="1"/>
            <p:nvPr/>
          </p:nvSpPr>
          <p:spPr>
            <a:xfrm>
              <a:off x="6943061" y="1436875"/>
              <a:ext cx="4106189" cy="1292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MY" sz="2000" dirty="0"/>
                <a:t>PERKESO (SOCSO)</a:t>
              </a:r>
            </a:p>
            <a:p>
              <a:pPr algn="ctr"/>
              <a:r>
                <a:rPr lang="en-MY" sz="2000" dirty="0"/>
                <a:t>Return to Work Programme (RTW)</a:t>
              </a:r>
            </a:p>
            <a:p>
              <a:pPr algn="ctr"/>
              <a:r>
                <a:rPr lang="en-MY" sz="2000" dirty="0"/>
                <a:t>(www.perkeso.gov.my)</a:t>
              </a:r>
            </a:p>
            <a:p>
              <a:endParaRPr lang="en-MY" dirty="0"/>
            </a:p>
          </p:txBody>
        </p:sp>
      </p:grpSp>
    </p:spTree>
    <p:extLst>
      <p:ext uri="{BB962C8B-B14F-4D97-AF65-F5344CB8AC3E}">
        <p14:creationId xmlns:p14="http://schemas.microsoft.com/office/powerpoint/2010/main" val="260041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43453" y="591885"/>
            <a:ext cx="95381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+mj-lt"/>
              </a:rPr>
              <a:t>Multidisciplinary Approach</a:t>
            </a:r>
            <a:endParaRPr lang="ms-MY" sz="3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57BFC85-CC75-47E8-8625-1437C873E5F1}"/>
              </a:ext>
            </a:extLst>
          </p:cNvPr>
          <p:cNvSpPr/>
          <p:nvPr/>
        </p:nvSpPr>
        <p:spPr>
          <a:xfrm>
            <a:off x="8591341" y="1698171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A2AB481-6C2E-40C2-9D19-AF385B1F28C6}"/>
              </a:ext>
            </a:extLst>
          </p:cNvPr>
          <p:cNvSpPr txBox="1"/>
          <p:nvPr/>
        </p:nvSpPr>
        <p:spPr>
          <a:xfrm>
            <a:off x="8897905" y="2312312"/>
            <a:ext cx="21547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800" dirty="0"/>
              <a:t>Optometrist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8ACC48E-346B-453F-9449-D016C7C3CD5E}"/>
              </a:ext>
            </a:extLst>
          </p:cNvPr>
          <p:cNvSpPr txBox="1"/>
          <p:nvPr/>
        </p:nvSpPr>
        <p:spPr>
          <a:xfrm>
            <a:off x="388037" y="2312312"/>
            <a:ext cx="363676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800" dirty="0"/>
              <a:t>Welfare Department</a:t>
            </a:r>
          </a:p>
          <a:p>
            <a:r>
              <a:rPr lang="en-MY" sz="2800" dirty="0"/>
              <a:t>SOCSO</a:t>
            </a:r>
          </a:p>
          <a:p>
            <a:r>
              <a:rPr lang="en-MY" sz="2800" dirty="0"/>
              <a:t>Clinical Psychologist </a:t>
            </a:r>
          </a:p>
          <a:p>
            <a:r>
              <a:rPr lang="en-MY" sz="2800" dirty="0"/>
              <a:t>Psychiatrist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45E6D24-A0A1-4FD9-AFE9-1FA98A82B35C}"/>
              </a:ext>
            </a:extLst>
          </p:cNvPr>
          <p:cNvSpPr txBox="1"/>
          <p:nvPr/>
        </p:nvSpPr>
        <p:spPr>
          <a:xfrm>
            <a:off x="388037" y="4631486"/>
            <a:ext cx="40143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800" dirty="0"/>
              <a:t>Optometrist</a:t>
            </a:r>
          </a:p>
          <a:p>
            <a:r>
              <a:rPr lang="en-MY" sz="2800" dirty="0"/>
              <a:t>Occupational Therapist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D50DB82-9BDC-4131-BF90-BA4E58101389}"/>
              </a:ext>
            </a:extLst>
          </p:cNvPr>
          <p:cNvSpPr txBox="1"/>
          <p:nvPr/>
        </p:nvSpPr>
        <p:spPr>
          <a:xfrm>
            <a:off x="8164030" y="4245430"/>
            <a:ext cx="401430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800" dirty="0"/>
              <a:t>Optometrist</a:t>
            </a:r>
          </a:p>
          <a:p>
            <a:r>
              <a:rPr lang="en-MY" sz="2800" dirty="0"/>
              <a:t>Occupational Therapist</a:t>
            </a:r>
          </a:p>
          <a:p>
            <a:r>
              <a:rPr lang="en-MY" sz="2800" dirty="0"/>
              <a:t>O&amp;M Instructor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0EDACB5D-9910-429C-8C3F-38A2FC30F0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5613258"/>
              </p:ext>
            </p:extLst>
          </p:nvPr>
        </p:nvGraphicFramePr>
        <p:xfrm>
          <a:off x="2177380" y="1070504"/>
          <a:ext cx="7837240" cy="50430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C41E02-EA94-4D24-B186-6F8E8A435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837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4FD00FAD-704E-4A57-B485-58428D034A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8710393"/>
              </p:ext>
            </p:extLst>
          </p:nvPr>
        </p:nvGraphicFramePr>
        <p:xfrm>
          <a:off x="-540327" y="2458560"/>
          <a:ext cx="6137563" cy="34077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E147CBE-5494-4F4F-9FB8-6953C6C3FA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4146" y="2190314"/>
            <a:ext cx="420660" cy="2682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E5E8EB2-3582-4808-B503-DAB4175723F5}"/>
              </a:ext>
            </a:extLst>
          </p:cNvPr>
          <p:cNvSpPr txBox="1"/>
          <p:nvPr/>
        </p:nvSpPr>
        <p:spPr>
          <a:xfrm>
            <a:off x="1073746" y="6143424"/>
            <a:ext cx="29765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800" b="1" dirty="0"/>
              <a:t>QUALITY OF LIFE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293205-6E0B-48AE-8687-4809225E8CC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1854" t="8889" r="23177" b="15269"/>
          <a:stretch/>
        </p:blipFill>
        <p:spPr>
          <a:xfrm>
            <a:off x="5532931" y="615618"/>
            <a:ext cx="5497765" cy="4266810"/>
          </a:xfrm>
          <a:prstGeom prst="rect">
            <a:avLst/>
          </a:prstGeom>
        </p:spPr>
      </p:pic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4E6EF899-EC72-413D-AAFF-5A843989A8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6989738"/>
              </p:ext>
            </p:extLst>
          </p:nvPr>
        </p:nvGraphicFramePr>
        <p:xfrm>
          <a:off x="796015" y="153978"/>
          <a:ext cx="3623585" cy="2033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5757E053-917D-440D-BB87-1C0471E74D7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51708" y="5808331"/>
            <a:ext cx="420660" cy="2682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48F9600-7630-4731-B8FC-B78F291E8F6B}"/>
              </a:ext>
            </a:extLst>
          </p:cNvPr>
          <p:cNvSpPr txBox="1"/>
          <p:nvPr/>
        </p:nvSpPr>
        <p:spPr>
          <a:xfrm>
            <a:off x="4495902" y="5023501"/>
            <a:ext cx="7053947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400" dirty="0"/>
              <a:t>Multidisciplinary approach improves scores of overall visual disability of visually impaired patients including those with glaucoma.</a:t>
            </a:r>
            <a:r>
              <a:rPr lang="en-MY" sz="2400" baseline="30000" dirty="0"/>
              <a:t>95</a:t>
            </a:r>
            <a:endParaRPr lang="en-MY" sz="2400" dirty="0"/>
          </a:p>
          <a:p>
            <a:pPr algn="r"/>
            <a:endParaRPr lang="en-MY" sz="2000" i="1" dirty="0"/>
          </a:p>
          <a:p>
            <a:r>
              <a:rPr lang="en-MY" sz="1400" dirty="0"/>
              <a:t>95. Wang BZ, et al. </a:t>
            </a:r>
            <a:r>
              <a:rPr lang="fr-FR" sz="1400" dirty="0" err="1"/>
              <a:t>Optom</a:t>
            </a:r>
            <a:r>
              <a:rPr lang="fr-FR" sz="1400" dirty="0"/>
              <a:t> Vis </a:t>
            </a:r>
            <a:r>
              <a:rPr lang="fr-FR" sz="1400" dirty="0" err="1"/>
              <a:t>Sci</a:t>
            </a:r>
            <a:r>
              <a:rPr lang="fr-FR" sz="1400" dirty="0"/>
              <a:t>. 2012;89(9):1399-1408</a:t>
            </a:r>
            <a:endParaRPr lang="en-MY" sz="1400" i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1BAEA33-3092-4C48-9E9F-769290B19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0311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8" grpId="0"/>
      <p:bldGraphic spid="10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AF708-5703-41E5-9920-62084671F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>
                <a:latin typeface="+mn-lt"/>
              </a:rPr>
              <a:t>Referral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2D3D6-0D8E-4EC2-8E04-6FFF58C6D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6911" y="1534476"/>
            <a:ext cx="10926921" cy="4040702"/>
          </a:xfrm>
        </p:spPr>
        <p:txBody>
          <a:bodyPr/>
          <a:lstStyle/>
          <a:p>
            <a:r>
              <a:rPr lang="en-MY" sz="2800" dirty="0"/>
              <a:t>Patient should be referred to glaucoma-trained healthcare providers for the following reason:</a:t>
            </a:r>
          </a:p>
          <a:p>
            <a:pPr marL="623888" lvl="1" indent="-360363">
              <a:buFont typeface="Wingdings" panose="05000000000000000000" pitchFamily="2" charset="2"/>
              <a:buChar char="Ø"/>
            </a:pPr>
            <a:r>
              <a:rPr lang="en-MY" sz="2400" dirty="0"/>
              <a:t>for confirmation of diagnosis</a:t>
            </a:r>
          </a:p>
          <a:p>
            <a:pPr marL="623888" lvl="1" indent="-360363">
              <a:buFont typeface="Wingdings" panose="05000000000000000000" pitchFamily="2" charset="2"/>
              <a:buChar char="Ø"/>
            </a:pPr>
            <a:r>
              <a:rPr lang="en-MY" sz="2400" dirty="0"/>
              <a:t>progression of disease</a:t>
            </a:r>
          </a:p>
          <a:p>
            <a:pPr marL="623888" lvl="1" indent="-360363">
              <a:buFont typeface="Wingdings" panose="05000000000000000000" pitchFamily="2" charset="2"/>
              <a:buChar char="Ø"/>
            </a:pPr>
            <a:r>
              <a:rPr lang="en-MY" sz="2400" dirty="0"/>
              <a:t>issues related to medical treatment</a:t>
            </a:r>
          </a:p>
          <a:p>
            <a:pPr marL="900113" lvl="2" indent="-276225">
              <a:buFont typeface="Wingdings" panose="05000000000000000000" pitchFamily="2" charset="2"/>
              <a:buChar char="ü"/>
            </a:pPr>
            <a:r>
              <a:rPr lang="en-MY" sz="2000" dirty="0"/>
              <a:t>side effects</a:t>
            </a:r>
          </a:p>
          <a:p>
            <a:pPr marL="900113" lvl="2" indent="-276225">
              <a:buFont typeface="Wingdings" panose="05000000000000000000" pitchFamily="2" charset="2"/>
              <a:buChar char="ü"/>
            </a:pPr>
            <a:r>
              <a:rPr lang="en-MY" sz="2000" dirty="0"/>
              <a:t>requirement of 2 or more medications</a:t>
            </a:r>
          </a:p>
          <a:p>
            <a:pPr marL="900113" lvl="2" indent="-276225">
              <a:buFont typeface="Wingdings" panose="05000000000000000000" pitchFamily="2" charset="2"/>
              <a:buChar char="ü"/>
            </a:pPr>
            <a:r>
              <a:rPr lang="en-MY" sz="2000" dirty="0"/>
              <a:t>poor compliance or adherence</a:t>
            </a:r>
          </a:p>
          <a:p>
            <a:pPr marL="623888" lvl="1" indent="-360363">
              <a:buFont typeface="Wingdings" panose="05000000000000000000" pitchFamily="2" charset="2"/>
              <a:buChar char="Ø"/>
            </a:pPr>
            <a:r>
              <a:rPr lang="en-MY" sz="2400" dirty="0"/>
              <a:t>uncontrolled IOP despite maximum medical treatment requiring laser or surgical intervention</a:t>
            </a:r>
          </a:p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BC53BB-43FC-4498-A88E-F96002F1B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47891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067C9-30DE-4760-B4C1-F16571A5B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THANK YOU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E88003-5C94-4932-AB78-1083C95B4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9536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F9DDB-A0DC-4000-AB48-F63AF882D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BD4A92-6D69-40F1-902B-C9F0F0F594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sz="2800" dirty="0"/>
              <a:t>To learn the various aspects of vision rehabilitation &amp; its benefit to the patients </a:t>
            </a:r>
          </a:p>
          <a:p>
            <a:r>
              <a:rPr lang="en-MY" sz="2800" dirty="0"/>
              <a:t>To learn the indications for referral of glaucoma suspects to the ophthalmologists</a:t>
            </a:r>
          </a:p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46BF26-8194-4EFA-817F-AB48F40A5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0454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B8062-5E18-4AC6-9EE5-D6E26D6B0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Vision Rehabilitation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07F72C-10AE-4103-80C3-C9AFABC34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MY" sz="2800" dirty="0"/>
              <a:t>Glaucoma could results in vision impairment &amp; blindness, therefore consultation with an optometrist trained in vision rehabilitation is advisable to enhance patient’s residual vision &amp; quality of life (QoL).</a:t>
            </a:r>
            <a:r>
              <a:rPr lang="en-MY" sz="2800" baseline="30000" dirty="0"/>
              <a:t>88, 93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MY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MY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MY" sz="1400" dirty="0"/>
              <a:t>88. National Health and Medical Research Council. NHMRC Guidelines for the screening, prognosis, diagnosis,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MY" sz="1400" dirty="0"/>
              <a:t>    management and prevention of glaucoma 2010. Canberra: NHMRC; 2010</a:t>
            </a:r>
          </a:p>
          <a:p>
            <a:pPr marL="360363" indent="-360363">
              <a:lnSpc>
                <a:spcPct val="100000"/>
              </a:lnSpc>
              <a:spcBef>
                <a:spcPts val="0"/>
              </a:spcBef>
              <a:buNone/>
            </a:pPr>
            <a:r>
              <a:rPr lang="en-MY" sz="1400" dirty="0"/>
              <a:t>93. American Optometric Association. Care of the Patient with Open Angle Glaucoma. St. Louis: AOA; 2010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endParaRPr lang="en-US" i="1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1400" i="1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1400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1BC105-6299-41FE-B776-BCB658C41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2776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33D28-4982-450E-83F0-B5AF9C866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Why Vision Rehabilitation is Important?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B957C7-ABD4-461C-9B36-08AE7988AD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5161140" cy="457199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MY" sz="2800" dirty="0"/>
              <a:t>Previous study had shown that vision rehabilitation can significantly improved vision-related quality of life in patients with glaucoma.</a:t>
            </a:r>
            <a:r>
              <a:rPr lang="en-MY" sz="2800" baseline="30000" dirty="0"/>
              <a:t>94</a:t>
            </a:r>
            <a:endParaRPr lang="en-MY" sz="2800" dirty="0"/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endParaRPr lang="en-MY" i="1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MY" i="1" dirty="0"/>
          </a:p>
          <a:p>
            <a:pPr marL="0" indent="0">
              <a:buNone/>
            </a:pPr>
            <a:r>
              <a:rPr lang="en-MY" sz="1400" dirty="0"/>
              <a:t>94. Luo RJ, et al. Chin Med J (</a:t>
            </a:r>
            <a:r>
              <a:rPr lang="en-MY" sz="1400" dirty="0" err="1"/>
              <a:t>Engl</a:t>
            </a:r>
            <a:r>
              <a:rPr lang="en-MY" sz="1400" dirty="0"/>
              <a:t>). 2011;124(17):2687-2691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509B34-0A0D-4907-9AE9-11275AB5E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4</a:t>
            </a:fld>
            <a:endParaRPr lang="en-MY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14548B-6E8D-42D0-A6B3-220AC91AB2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553" t="15714" r="34286" b="38413"/>
          <a:stretch/>
        </p:blipFill>
        <p:spPr>
          <a:xfrm>
            <a:off x="6266040" y="1433804"/>
            <a:ext cx="5521206" cy="457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15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D5709F2-1C38-4DC5-9C48-8B9FC167FE8D}"/>
              </a:ext>
            </a:extLst>
          </p:cNvPr>
          <p:cNvSpPr/>
          <p:nvPr/>
        </p:nvSpPr>
        <p:spPr>
          <a:xfrm>
            <a:off x="588703" y="355872"/>
            <a:ext cx="2625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Let’s step back</a:t>
            </a:r>
            <a:endParaRPr lang="ms-MY" sz="28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3FCCE8-1DBD-493B-8E94-D42AD411C80E}"/>
              </a:ext>
            </a:extLst>
          </p:cNvPr>
          <p:cNvSpPr/>
          <p:nvPr/>
        </p:nvSpPr>
        <p:spPr>
          <a:xfrm>
            <a:off x="962329" y="5163299"/>
            <a:ext cx="71021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to the patients, </a:t>
            </a:r>
          </a:p>
          <a:p>
            <a:r>
              <a:rPr lang="en-US" sz="2800" b="1" dirty="0"/>
              <a:t>how they function after vision loss </a:t>
            </a:r>
          </a:p>
          <a:p>
            <a:r>
              <a:rPr lang="en-US" sz="2800" b="1" dirty="0"/>
              <a:t>is more important…</a:t>
            </a:r>
            <a:endParaRPr lang="ms-MY" sz="2800" b="1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F4C797D-6E19-47FC-A7A0-3D19E74003F7}"/>
              </a:ext>
            </a:extLst>
          </p:cNvPr>
          <p:cNvGrpSpPr/>
          <p:nvPr/>
        </p:nvGrpSpPr>
        <p:grpSpPr>
          <a:xfrm>
            <a:off x="5301630" y="355872"/>
            <a:ext cx="4218036" cy="2800139"/>
            <a:chOff x="5378246" y="355871"/>
            <a:chExt cx="4375354" cy="2800139"/>
          </a:xfrm>
        </p:grpSpPr>
        <p:sp>
          <p:nvSpPr>
            <p:cNvPr id="5" name="Speech Bubble: Rectangle 4">
              <a:extLst>
                <a:ext uri="{FF2B5EF4-FFF2-40B4-BE49-F238E27FC236}">
                  <a16:creationId xmlns:a16="http://schemas.microsoft.com/office/drawing/2014/main" id="{B42C18BD-D6F5-413A-9423-508862E02779}"/>
                </a:ext>
              </a:extLst>
            </p:cNvPr>
            <p:cNvSpPr/>
            <p:nvPr/>
          </p:nvSpPr>
          <p:spPr>
            <a:xfrm>
              <a:off x="5378246" y="355871"/>
              <a:ext cx="4375354" cy="2800139"/>
            </a:xfrm>
            <a:prstGeom prst="wedgeRectCallout">
              <a:avLst>
                <a:gd name="adj1" fmla="val -35708"/>
                <a:gd name="adj2" fmla="val 6799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E87F80F-0B3C-4104-849C-847CB5D6FC4B}"/>
                </a:ext>
              </a:extLst>
            </p:cNvPr>
            <p:cNvSpPr txBox="1"/>
            <p:nvPr/>
          </p:nvSpPr>
          <p:spPr>
            <a:xfrm>
              <a:off x="5549326" y="437130"/>
              <a:ext cx="41059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 sz="2000" dirty="0"/>
                <a:t>You have poor vision or your vision have reduced by half...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EEFFEAD-EDEE-4AD4-972B-93EEC5F3D467}"/>
                </a:ext>
              </a:extLst>
            </p:cNvPr>
            <p:cNvSpPr txBox="1"/>
            <p:nvPr/>
          </p:nvSpPr>
          <p:spPr>
            <a:xfrm>
              <a:off x="5500165" y="1452793"/>
              <a:ext cx="420427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 sz="2000" dirty="0"/>
                <a:t>…..with this vision you will not be able to see small details at far distance. </a:t>
              </a:r>
            </a:p>
            <a:p>
              <a:r>
                <a:rPr lang="en-MY" sz="2000" dirty="0"/>
                <a:t>…..it is no longer safe for you to drive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D688335-8C59-4BD1-B483-A2F3C1ECA246}"/>
              </a:ext>
            </a:extLst>
          </p:cNvPr>
          <p:cNvGrpSpPr/>
          <p:nvPr/>
        </p:nvGrpSpPr>
        <p:grpSpPr>
          <a:xfrm>
            <a:off x="6563167" y="1551935"/>
            <a:ext cx="4218036" cy="2524980"/>
            <a:chOff x="7385261" y="1145016"/>
            <a:chExt cx="4218036" cy="2524980"/>
          </a:xfrm>
        </p:grpSpPr>
        <p:sp>
          <p:nvSpPr>
            <p:cNvPr id="12" name="Speech Bubble: Rectangle 11">
              <a:extLst>
                <a:ext uri="{FF2B5EF4-FFF2-40B4-BE49-F238E27FC236}">
                  <a16:creationId xmlns:a16="http://schemas.microsoft.com/office/drawing/2014/main" id="{D0AB7785-5375-4A7C-935F-9B539B84F4C6}"/>
                </a:ext>
              </a:extLst>
            </p:cNvPr>
            <p:cNvSpPr/>
            <p:nvPr/>
          </p:nvSpPr>
          <p:spPr>
            <a:xfrm>
              <a:off x="7385261" y="1145016"/>
              <a:ext cx="4218036" cy="2524980"/>
            </a:xfrm>
            <a:prstGeom prst="wedgeRectCallout">
              <a:avLst>
                <a:gd name="adj1" fmla="val -35708"/>
                <a:gd name="adj2" fmla="val 6799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70DA424-E5D7-4293-9349-4F0849096884}"/>
                </a:ext>
              </a:extLst>
            </p:cNvPr>
            <p:cNvSpPr txBox="1"/>
            <p:nvPr/>
          </p:nvSpPr>
          <p:spPr>
            <a:xfrm>
              <a:off x="7550190" y="1226274"/>
              <a:ext cx="39583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 sz="2000" dirty="0"/>
                <a:t>You have constricted visual field….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9D60D09-4A32-4A8B-B5A3-4C208ABE627A}"/>
                </a:ext>
              </a:extLst>
            </p:cNvPr>
            <p:cNvSpPr txBox="1"/>
            <p:nvPr/>
          </p:nvSpPr>
          <p:spPr>
            <a:xfrm>
              <a:off x="7502796" y="2015418"/>
              <a:ext cx="405310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 sz="2000" dirty="0"/>
                <a:t>…..and this will affect your mobility e.g. you might bump into things if they are not at the centre of your vision.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19DC6E3-0AEA-42A7-AED5-A97E9F1E82D9}"/>
              </a:ext>
            </a:extLst>
          </p:cNvPr>
          <p:cNvGrpSpPr/>
          <p:nvPr/>
        </p:nvGrpSpPr>
        <p:grpSpPr>
          <a:xfrm>
            <a:off x="7707169" y="2853394"/>
            <a:ext cx="4218036" cy="2524980"/>
            <a:chOff x="7385261" y="1145016"/>
            <a:chExt cx="4218036" cy="2524980"/>
          </a:xfrm>
        </p:grpSpPr>
        <p:sp>
          <p:nvSpPr>
            <p:cNvPr id="17" name="Speech Bubble: Rectangle 16">
              <a:extLst>
                <a:ext uri="{FF2B5EF4-FFF2-40B4-BE49-F238E27FC236}">
                  <a16:creationId xmlns:a16="http://schemas.microsoft.com/office/drawing/2014/main" id="{A294E817-720B-40B8-9BDB-A77F50C4CF1B}"/>
                </a:ext>
              </a:extLst>
            </p:cNvPr>
            <p:cNvSpPr/>
            <p:nvPr/>
          </p:nvSpPr>
          <p:spPr>
            <a:xfrm>
              <a:off x="7385261" y="1145016"/>
              <a:ext cx="4218036" cy="2524980"/>
            </a:xfrm>
            <a:prstGeom prst="wedgeRectCallout">
              <a:avLst>
                <a:gd name="adj1" fmla="val -35708"/>
                <a:gd name="adj2" fmla="val 6799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MY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256C00D-1C46-4C52-B6D6-973923D25AFA}"/>
                </a:ext>
              </a:extLst>
            </p:cNvPr>
            <p:cNvSpPr txBox="1"/>
            <p:nvPr/>
          </p:nvSpPr>
          <p:spPr>
            <a:xfrm>
              <a:off x="7550190" y="1226274"/>
              <a:ext cx="39583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 sz="2000" dirty="0"/>
                <a:t>You have reduced contrast sensitivity….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4B5E36A-6036-4EC1-A44B-43D349B99F56}"/>
                </a:ext>
              </a:extLst>
            </p:cNvPr>
            <p:cNvSpPr txBox="1"/>
            <p:nvPr/>
          </p:nvSpPr>
          <p:spPr>
            <a:xfrm>
              <a:off x="7502796" y="2015418"/>
              <a:ext cx="405310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MY" sz="2000" dirty="0"/>
                <a:t>…..and you will find it more difficult to differentiate object that has low contrast from background e.g. steps on stairs.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AE41EE0-18DF-4A1F-8F46-A548F5E4C5BC}"/>
              </a:ext>
            </a:extLst>
          </p:cNvPr>
          <p:cNvGrpSpPr/>
          <p:nvPr/>
        </p:nvGrpSpPr>
        <p:grpSpPr>
          <a:xfrm>
            <a:off x="2032000" y="355872"/>
            <a:ext cx="8128000" cy="5418667"/>
            <a:chOff x="2032000" y="355872"/>
            <a:chExt cx="8128000" cy="5418667"/>
          </a:xfrm>
        </p:grpSpPr>
        <p:graphicFrame>
          <p:nvGraphicFramePr>
            <p:cNvPr id="3" name="Diagram 2">
              <a:extLst>
                <a:ext uri="{FF2B5EF4-FFF2-40B4-BE49-F238E27FC236}">
                  <a16:creationId xmlns:a16="http://schemas.microsoft.com/office/drawing/2014/main" id="{F4965D1B-6807-455C-933D-5B9B77CF3D1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56596674"/>
                </p:ext>
              </p:extLst>
            </p:nvPr>
          </p:nvGraphicFramePr>
          <p:xfrm>
            <a:off x="2032000" y="355872"/>
            <a:ext cx="8128000" cy="541866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7F154C6-7190-495B-A393-B7E8B8084500}"/>
                </a:ext>
              </a:extLst>
            </p:cNvPr>
            <p:cNvSpPr txBox="1"/>
            <p:nvPr/>
          </p:nvSpPr>
          <p:spPr>
            <a:xfrm>
              <a:off x="2346990" y="2749986"/>
              <a:ext cx="404278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MY" b="1" dirty="0"/>
                <a:t>vs</a:t>
              </a:r>
              <a:endParaRPr lang="en-MY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D2B26-7CA6-488E-9C1C-85F94511D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3732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exagon 2"/>
          <p:cNvSpPr>
            <a:spLocks noChangeAspect="1"/>
          </p:cNvSpPr>
          <p:nvPr/>
        </p:nvSpPr>
        <p:spPr>
          <a:xfrm>
            <a:off x="6784100" y="1256311"/>
            <a:ext cx="2359899" cy="2106386"/>
          </a:xfrm>
          <a:prstGeom prst="hexag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US" sz="2000" b="1" dirty="0">
              <a:solidFill>
                <a:schemeClr val="bg1"/>
              </a:solidFill>
            </a:endParaRP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Learning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&amp; education</a:t>
            </a:r>
            <a:endParaRPr lang="ms-MY" sz="2000" b="1" dirty="0">
              <a:solidFill>
                <a:schemeClr val="bg1"/>
              </a:solidFill>
            </a:endParaRPr>
          </a:p>
        </p:txBody>
      </p:sp>
      <p:sp>
        <p:nvSpPr>
          <p:cNvPr id="9" name="Hexagon 8"/>
          <p:cNvSpPr>
            <a:spLocks/>
          </p:cNvSpPr>
          <p:nvPr/>
        </p:nvSpPr>
        <p:spPr>
          <a:xfrm>
            <a:off x="6809439" y="3495302"/>
            <a:ext cx="2221992" cy="2106386"/>
          </a:xfrm>
          <a:prstGeom prst="hexag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US" sz="2000" b="1" dirty="0">
              <a:solidFill>
                <a:schemeClr val="bg1"/>
              </a:solidFill>
            </a:endParaRP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Activities of Daily Living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(ADL)</a:t>
            </a:r>
            <a:endParaRPr lang="ms-MY" sz="2000" b="1" dirty="0">
              <a:solidFill>
                <a:schemeClr val="bg1"/>
              </a:solidFill>
            </a:endParaRPr>
          </a:p>
        </p:txBody>
      </p:sp>
      <p:sp>
        <p:nvSpPr>
          <p:cNvPr id="18" name="Hexagon 17"/>
          <p:cNvSpPr>
            <a:spLocks noChangeAspect="1"/>
          </p:cNvSpPr>
          <p:nvPr/>
        </p:nvSpPr>
        <p:spPr>
          <a:xfrm>
            <a:off x="2978729" y="3382611"/>
            <a:ext cx="2448464" cy="2332399"/>
          </a:xfrm>
          <a:prstGeom prst="hexag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US" sz="2400" b="1" dirty="0">
              <a:solidFill>
                <a:schemeClr val="bg1"/>
              </a:solidFill>
            </a:endParaRP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Job &amp; employment</a:t>
            </a:r>
            <a:endParaRPr lang="ms-MY" sz="2000" b="1" dirty="0">
              <a:solidFill>
                <a:schemeClr val="bg1"/>
              </a:solidFill>
            </a:endParaRPr>
          </a:p>
        </p:txBody>
      </p:sp>
      <p:sp>
        <p:nvSpPr>
          <p:cNvPr id="19" name="Hexagon 18"/>
          <p:cNvSpPr>
            <a:spLocks noChangeAspect="1"/>
          </p:cNvSpPr>
          <p:nvPr/>
        </p:nvSpPr>
        <p:spPr>
          <a:xfrm>
            <a:off x="4985004" y="2394484"/>
            <a:ext cx="2211204" cy="2106386"/>
          </a:xfrm>
          <a:prstGeom prst="hexag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US" sz="2000" b="1" dirty="0">
              <a:solidFill>
                <a:schemeClr val="tx1"/>
              </a:solidFill>
            </a:endParaRPr>
          </a:p>
          <a:p>
            <a:pPr algn="ctr"/>
            <a:r>
              <a:rPr lang="en-US" sz="2000" b="1" dirty="0">
                <a:solidFill>
                  <a:schemeClr val="tx1"/>
                </a:solidFill>
              </a:rPr>
              <a:t>Functional Vision</a:t>
            </a:r>
            <a:endParaRPr lang="ms-MY" sz="2000" b="1" dirty="0">
              <a:solidFill>
                <a:schemeClr val="tx1"/>
              </a:solidFill>
            </a:endParaRPr>
          </a:p>
        </p:txBody>
      </p:sp>
      <p:sp>
        <p:nvSpPr>
          <p:cNvPr id="20" name="Hexagon 19"/>
          <p:cNvSpPr>
            <a:spLocks noChangeAspect="1"/>
          </p:cNvSpPr>
          <p:nvPr/>
        </p:nvSpPr>
        <p:spPr>
          <a:xfrm>
            <a:off x="5002885" y="4610601"/>
            <a:ext cx="2211204" cy="2106386"/>
          </a:xfrm>
          <a:prstGeom prst="hexag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US" sz="2400" b="1" dirty="0">
              <a:solidFill>
                <a:schemeClr val="bg1"/>
              </a:solidFill>
            </a:endParaRP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Mobility</a:t>
            </a:r>
            <a:endParaRPr lang="ms-MY" sz="2000" b="1" dirty="0">
              <a:solidFill>
                <a:schemeClr val="bg1"/>
              </a:solidFill>
            </a:endParaRPr>
          </a:p>
        </p:txBody>
      </p:sp>
      <p:sp>
        <p:nvSpPr>
          <p:cNvPr id="21" name="Hexagon 20"/>
          <p:cNvSpPr>
            <a:spLocks noChangeAspect="1"/>
          </p:cNvSpPr>
          <p:nvPr/>
        </p:nvSpPr>
        <p:spPr>
          <a:xfrm>
            <a:off x="5002885" y="155493"/>
            <a:ext cx="2211204" cy="2106386"/>
          </a:xfrm>
          <a:prstGeom prst="hexag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US" sz="2400" b="1" dirty="0">
              <a:solidFill>
                <a:schemeClr val="bg1"/>
              </a:solidFill>
            </a:endParaRP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Recreation</a:t>
            </a:r>
            <a:endParaRPr lang="ms-MY" sz="2000" b="1" dirty="0">
              <a:solidFill>
                <a:schemeClr val="bg1"/>
              </a:solidFill>
            </a:endParaRPr>
          </a:p>
        </p:txBody>
      </p:sp>
      <p:sp>
        <p:nvSpPr>
          <p:cNvPr id="22" name="Hexagon 21"/>
          <p:cNvSpPr>
            <a:spLocks noChangeAspect="1"/>
          </p:cNvSpPr>
          <p:nvPr/>
        </p:nvSpPr>
        <p:spPr>
          <a:xfrm>
            <a:off x="3200549" y="1194205"/>
            <a:ext cx="2211204" cy="2106386"/>
          </a:xfrm>
          <a:prstGeom prst="hexag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US" sz="2000" b="1" dirty="0">
              <a:solidFill>
                <a:srgbClr val="FF0000"/>
              </a:solidFill>
            </a:endParaRP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Social interaction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D2E69D-3FD1-4CF4-967B-3DD2F291A673}"/>
              </a:ext>
            </a:extLst>
          </p:cNvPr>
          <p:cNvSpPr/>
          <p:nvPr/>
        </p:nvSpPr>
        <p:spPr>
          <a:xfrm>
            <a:off x="619172" y="1620836"/>
            <a:ext cx="2908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ms-MY" sz="2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D8C790-370F-4447-BA33-D7E8B75D7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7191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95258" y="223915"/>
            <a:ext cx="55728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Common tasks affected in glaucoma patients...</a:t>
            </a:r>
            <a:endParaRPr lang="ms-MY" sz="2800" b="1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C2ED441-559E-49F5-B541-3D6CC3C493A0}"/>
              </a:ext>
            </a:extLst>
          </p:cNvPr>
          <p:cNvGrpSpPr/>
          <p:nvPr/>
        </p:nvGrpSpPr>
        <p:grpSpPr>
          <a:xfrm>
            <a:off x="6574174" y="3679937"/>
            <a:ext cx="3183928" cy="2138961"/>
            <a:chOff x="6180453" y="494532"/>
            <a:chExt cx="3183927" cy="217001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E57F93C-14DA-4265-B567-07F510BBDB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80453" y="494532"/>
              <a:ext cx="2897075" cy="2170010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9B8A12A-3A03-40E4-9569-899271066766}"/>
                </a:ext>
              </a:extLst>
            </p:cNvPr>
            <p:cNvSpPr txBox="1"/>
            <p:nvPr/>
          </p:nvSpPr>
          <p:spPr>
            <a:xfrm>
              <a:off x="6602032" y="1568111"/>
              <a:ext cx="2762348" cy="96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28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Near task</a:t>
              </a:r>
            </a:p>
            <a:p>
              <a:pPr algn="ctr"/>
              <a:r>
                <a:rPr lang="en-MY" sz="28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(reading)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B59740D-E394-4659-8CC8-BECC2C06F072}"/>
              </a:ext>
            </a:extLst>
          </p:cNvPr>
          <p:cNvGrpSpPr/>
          <p:nvPr/>
        </p:nvGrpSpPr>
        <p:grpSpPr>
          <a:xfrm>
            <a:off x="5475622" y="1646968"/>
            <a:ext cx="6519948" cy="2232691"/>
            <a:chOff x="4936436" y="2431708"/>
            <a:chExt cx="6587767" cy="2289845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D7B0F7FE-DFFE-41D9-A8E3-F0765A653F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53446" y="2607715"/>
              <a:ext cx="3170757" cy="2113838"/>
            </a:xfrm>
            <a:prstGeom prst="rect">
              <a:avLst/>
            </a:prstGeom>
          </p:spPr>
        </p:pic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4D97A4A-0E75-4276-8557-EF98C3015619}"/>
                </a:ext>
              </a:extLst>
            </p:cNvPr>
            <p:cNvGrpSpPr/>
            <p:nvPr/>
          </p:nvGrpSpPr>
          <p:grpSpPr>
            <a:xfrm>
              <a:off x="4936436" y="2431708"/>
              <a:ext cx="6178309" cy="1946060"/>
              <a:chOff x="5743932" y="2628900"/>
              <a:chExt cx="6178309" cy="1946060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3A1A01F7-AFF6-4E3E-ABE4-CA754B4B5E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16065" y="2628900"/>
                <a:ext cx="3053536" cy="1709980"/>
              </a:xfrm>
              <a:prstGeom prst="rect">
                <a:avLst/>
              </a:prstGeom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9E2637B-CC13-40B0-931B-8BB680DA822C}"/>
                  </a:ext>
                </a:extLst>
              </p:cNvPr>
              <p:cNvSpPr txBox="1"/>
              <p:nvPr/>
            </p:nvSpPr>
            <p:spPr>
              <a:xfrm>
                <a:off x="5743932" y="3596429"/>
                <a:ext cx="6178309" cy="978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MY" sz="28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Mobility </a:t>
                </a:r>
              </a:p>
              <a:p>
                <a:pPr algn="ctr"/>
                <a:r>
                  <a:rPr lang="en-MY" sz="28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(walking &amp; driving safely)</a:t>
                </a:r>
              </a:p>
            </p:txBody>
          </p:sp>
        </p:grpSp>
      </p:grpSp>
      <p:sp>
        <p:nvSpPr>
          <p:cNvPr id="33" name="AutoShape 10" descr="Image result for swimming">
            <a:extLst>
              <a:ext uri="{FF2B5EF4-FFF2-40B4-BE49-F238E27FC236}">
                <a16:creationId xmlns:a16="http://schemas.microsoft.com/office/drawing/2014/main" id="{242A11C3-6B6E-4255-86CE-C083B9CB84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6E9A0E4-10B2-4CDD-B606-EBE9835A7D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692" y="1371678"/>
            <a:ext cx="5572801" cy="48314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2D8688-19FA-41AA-9C7C-A0B894D57B31}"/>
              </a:ext>
            </a:extLst>
          </p:cNvPr>
          <p:cNvSpPr txBox="1"/>
          <p:nvPr/>
        </p:nvSpPr>
        <p:spPr>
          <a:xfrm>
            <a:off x="4847984" y="5917435"/>
            <a:ext cx="7147586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MY" sz="2000" dirty="0"/>
              <a:t>Individual with bilateral glaucoma self-report difficulty with broad array of tasks including reading, walking &amp; driving.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417862-4658-48E5-8BC4-3EB0B6AC4257}"/>
              </a:ext>
            </a:extLst>
          </p:cNvPr>
          <p:cNvSpPr txBox="1"/>
          <p:nvPr/>
        </p:nvSpPr>
        <p:spPr>
          <a:xfrm>
            <a:off x="4723070" y="859686"/>
            <a:ext cx="7147586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MY" sz="2000" dirty="0"/>
              <a:t>Review clinical &amp; epidemiological studies which describe how glaucoma affects vision-related activities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E5E4E8-6100-4D9B-8F43-3E44E54A4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3360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851143" y="819311"/>
            <a:ext cx="50924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Other tasks that are affected</a:t>
            </a:r>
            <a:endParaRPr lang="ms-MY" sz="2800" b="1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22FA6BE-C281-4447-A76D-792AC9B818B5}"/>
              </a:ext>
            </a:extLst>
          </p:cNvPr>
          <p:cNvGrpSpPr/>
          <p:nvPr/>
        </p:nvGrpSpPr>
        <p:grpSpPr>
          <a:xfrm>
            <a:off x="1045562" y="1814056"/>
            <a:ext cx="2892387" cy="2567800"/>
            <a:chOff x="8922879" y="3595629"/>
            <a:chExt cx="3144471" cy="2767147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A21CD1-3A69-46CE-8DDF-E81305D1F8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763" t="499"/>
            <a:stretch/>
          </p:blipFill>
          <p:spPr>
            <a:xfrm>
              <a:off x="8956724" y="3595629"/>
              <a:ext cx="3043357" cy="180150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EDE604D-70EC-49C2-B483-ABA08047F0E0}"/>
                </a:ext>
              </a:extLst>
            </p:cNvPr>
            <p:cNvSpPr txBox="1"/>
            <p:nvPr/>
          </p:nvSpPr>
          <p:spPr>
            <a:xfrm>
              <a:off x="8922879" y="5334598"/>
              <a:ext cx="3144471" cy="1028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performing work task</a:t>
              </a:r>
            </a:p>
          </p:txBody>
        </p:sp>
      </p:grpSp>
      <p:sp>
        <p:nvSpPr>
          <p:cNvPr id="33" name="AutoShape 10" descr="Image result for swimming">
            <a:extLst>
              <a:ext uri="{FF2B5EF4-FFF2-40B4-BE49-F238E27FC236}">
                <a16:creationId xmlns:a16="http://schemas.microsoft.com/office/drawing/2014/main" id="{242A11C3-6B6E-4255-86CE-C083B9CB84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MY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DEDDE32-7A30-4DD0-B77F-0144B2536993}"/>
              </a:ext>
            </a:extLst>
          </p:cNvPr>
          <p:cNvGrpSpPr/>
          <p:nvPr/>
        </p:nvGrpSpPr>
        <p:grpSpPr>
          <a:xfrm>
            <a:off x="6936599" y="4089628"/>
            <a:ext cx="3277949" cy="2349892"/>
            <a:chOff x="8625582" y="4598792"/>
            <a:chExt cx="2968578" cy="2096832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B42AEAC-0898-42E1-BB67-C777D4A774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94781" y="4598792"/>
              <a:ext cx="2799379" cy="2096832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7FF988C7-EBBD-4A72-86C8-83F72CDCD3BF}"/>
                </a:ext>
              </a:extLst>
            </p:cNvPr>
            <p:cNvSpPr txBox="1"/>
            <p:nvPr/>
          </p:nvSpPr>
          <p:spPr>
            <a:xfrm>
              <a:off x="8625582" y="5647208"/>
              <a:ext cx="2892387" cy="851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MY" sz="28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recreation &amp; sports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7E973BC-B889-41F3-886B-FEFF2DE98BDF}"/>
              </a:ext>
            </a:extLst>
          </p:cNvPr>
          <p:cNvGrpSpPr/>
          <p:nvPr/>
        </p:nvGrpSpPr>
        <p:grpSpPr>
          <a:xfrm>
            <a:off x="7970026" y="1164345"/>
            <a:ext cx="3275350" cy="2863521"/>
            <a:chOff x="8328018" y="1167270"/>
            <a:chExt cx="3275350" cy="2863521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47F7E57-DD5F-4854-B30D-845E8042FAE4}"/>
                </a:ext>
              </a:extLst>
            </p:cNvPr>
            <p:cNvSpPr txBox="1"/>
            <p:nvPr/>
          </p:nvSpPr>
          <p:spPr>
            <a:xfrm>
              <a:off x="8894232" y="3507571"/>
              <a:ext cx="19335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MY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socialising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39AB0B6-5171-42A7-9BD2-F5953418EA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28018" y="1167270"/>
              <a:ext cx="3275350" cy="2318506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3E49D80-000A-47D5-BA20-213772BEDFC1}"/>
              </a:ext>
            </a:extLst>
          </p:cNvPr>
          <p:cNvGrpSpPr/>
          <p:nvPr/>
        </p:nvGrpSpPr>
        <p:grpSpPr>
          <a:xfrm>
            <a:off x="4350819" y="1915880"/>
            <a:ext cx="3327784" cy="1885599"/>
            <a:chOff x="4669482" y="1915880"/>
            <a:chExt cx="3327784" cy="188559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C80EC96-0C81-4E73-87FC-1CDE836749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69482" y="1959688"/>
              <a:ext cx="3277949" cy="1841791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EE0A0B4-AB25-4C9A-8C63-90C3385D09E6}"/>
                </a:ext>
              </a:extLst>
            </p:cNvPr>
            <p:cNvSpPr txBox="1"/>
            <p:nvPr/>
          </p:nvSpPr>
          <p:spPr>
            <a:xfrm>
              <a:off x="6517374" y="1915880"/>
              <a:ext cx="147989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MY" sz="28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cooking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5854F188-03CD-4DA6-B7BE-76C9052615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4786" y="4089628"/>
            <a:ext cx="2349892" cy="234989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D523BB-0790-4A5F-B63D-4D50FCFDE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8246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C9C6F-9465-4DF7-9135-5DE0989C6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What can be done?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527A1-781E-4D90-AE70-5CD3499CF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600200"/>
            <a:ext cx="9982200" cy="45720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MY" sz="2800" dirty="0"/>
              <a:t>Vision rehabilitation includes the use of optical &amp; non-optical devices, &amp; referral to other services (vocational, occupational &amp; independent living) &amp; psychosocial counselling.</a:t>
            </a:r>
            <a:r>
              <a:rPr lang="en-MY" sz="2800" baseline="30000" dirty="0"/>
              <a:t>93</a:t>
            </a:r>
            <a:endParaRPr lang="en-MY" sz="2800" dirty="0"/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endParaRPr lang="en-MY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8A9949-6096-461E-9D37-E5DAA5848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515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eme TM CPG_2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me Other choice" id="{714D81E6-A72B-4875-85D1-BCA37607F0ED}" vid="{84DEA034-E9C0-44E1-95F4-11A3A9B608F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 Other choice</Template>
  <TotalTime>630</TotalTime>
  <Words>747</Words>
  <Application>Microsoft Office PowerPoint</Application>
  <PresentationFormat>Widescreen</PresentationFormat>
  <Paragraphs>157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Calibri</vt:lpstr>
      <vt:lpstr>Euphemia</vt:lpstr>
      <vt:lpstr>Plantagenet Cherokee</vt:lpstr>
      <vt:lpstr>Wingdings</vt:lpstr>
      <vt:lpstr>Theme TM CPG_2</vt:lpstr>
      <vt:lpstr>Training module CPG management of Glaucoma –  Vision Rehabilitation &amp; referral</vt:lpstr>
      <vt:lpstr>Learning Objectives</vt:lpstr>
      <vt:lpstr>Vision Rehabilitation</vt:lpstr>
      <vt:lpstr>Why Vision Rehabilitation is Important?</vt:lpstr>
      <vt:lpstr>PowerPoint Presentation</vt:lpstr>
      <vt:lpstr>PowerPoint Presentation</vt:lpstr>
      <vt:lpstr>PowerPoint Presentation</vt:lpstr>
      <vt:lpstr>PowerPoint Presentation</vt:lpstr>
      <vt:lpstr>What can be done?</vt:lpstr>
      <vt:lpstr>PowerPoint Presentation</vt:lpstr>
      <vt:lpstr>PowerPoint Presentation</vt:lpstr>
      <vt:lpstr>PowerPoint Presentation</vt:lpstr>
      <vt:lpstr>Therapy &amp; Training</vt:lpstr>
      <vt:lpstr>Financial &amp; Social Support</vt:lpstr>
      <vt:lpstr>PowerPoint Presentation</vt:lpstr>
      <vt:lpstr>PowerPoint Presentation</vt:lpstr>
      <vt:lpstr>Referral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 2</dc:title>
  <dc:creator>ct kayt</dc:creator>
  <cp:lastModifiedBy>Dr. Mohd. Aminuddin</cp:lastModifiedBy>
  <cp:revision>59</cp:revision>
  <dcterms:created xsi:type="dcterms:W3CDTF">2018-02-04T14:27:11Z</dcterms:created>
  <dcterms:modified xsi:type="dcterms:W3CDTF">2018-06-10T23:55:20Z</dcterms:modified>
</cp:coreProperties>
</file>